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93" r:id="rId5"/>
    <p:sldId id="304" r:id="rId6"/>
    <p:sldId id="3359" r:id="rId7"/>
    <p:sldId id="322" r:id="rId8"/>
    <p:sldId id="310" r:id="rId9"/>
    <p:sldId id="319" r:id="rId10"/>
    <p:sldId id="3361" r:id="rId11"/>
    <p:sldId id="3362" r:id="rId12"/>
    <p:sldId id="3360" r:id="rId13"/>
    <p:sldId id="311" r:id="rId14"/>
    <p:sldId id="323" r:id="rId15"/>
    <p:sldId id="3364" r:id="rId16"/>
    <p:sldId id="324" r:id="rId17"/>
    <p:sldId id="325" r:id="rId18"/>
    <p:sldId id="3365" r:id="rId19"/>
    <p:sldId id="318" r:id="rId2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59A"/>
    <a:srgbClr val="F8CACC"/>
    <a:srgbClr val="DF0029"/>
    <a:srgbClr val="F8F8F8"/>
    <a:srgbClr val="F3C8A1"/>
    <a:srgbClr val="FFFFFF"/>
    <a:srgbClr val="FF36FF"/>
    <a:srgbClr val="FFCC00"/>
    <a:srgbClr val="595959"/>
    <a:srgbClr val="AE1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8930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8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 showGuides="1">
      <p:cViewPr varScale="1">
        <p:scale>
          <a:sx n="68" d="100"/>
          <a:sy n="68" d="100"/>
        </p:scale>
        <p:origin x="227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6C87B-68F5-F942-8A36-12155DF21014}" type="datetimeFigureOut">
              <a:rPr lang="de-DE" smtClean="0"/>
              <a:t>08.04.2022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B3C3-56F1-C147-9A8B-69EBE4C81759}" type="slidenum">
              <a:rPr lang="de-DE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9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F88A-1386-934A-98C6-CCEE2F24B8CB}" type="datetimeFigureOut">
              <a:rPr lang="de-DE" smtClean="0"/>
              <a:t>08.04.2022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C6EAA-E50F-5944-A362-EB311A05E285}" type="slidenum">
              <a:rPr lang="de-DE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0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section gives some background information, on how to use the Segment definition section.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segments of a PL can be specified to simulate reality. Some abstraction must be used.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3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Depending on selected </a:t>
            </a:r>
            <a:r>
              <a:rPr lang="en-US" dirty="0" err="1"/>
              <a:t>numers</a:t>
            </a:r>
            <a:r>
              <a:rPr lang="en-US" dirty="0"/>
              <a:t> of </a:t>
            </a:r>
            <a:r>
              <a:rPr lang="en-US" dirty="0" err="1"/>
              <a:t>cpnnectors</a:t>
            </a:r>
            <a:r>
              <a:rPr lang="en-US" dirty="0"/>
              <a:t> in the channel, the number of different cable types in the segments change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 Connectors: 1 installation cable type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3 connectors: 1 Installation cable &amp; 1 consolidation cable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 connectors: 1 Installation cable &amp; 1 consolidation cable &amp; 1 switch Link cable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Cable selection range depend whether you choose UTP or STP cabling in the top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Cable specification for the different cable types is defined in the Preset section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Ambient temperature should consider worst case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Number of cables indicates the maximum number of cables in a containment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Containment width = 0 defines a round cable bundle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cable bundles must be placed at least with one cable bundle diameter distance from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Defined patch cord length is distributed between panel and outlet side according to typical implementations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Normalized electrical channel length is compared to the standardized channel length for the respective transmission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Tglobal</a:t>
            </a:r>
            <a:r>
              <a:rPr lang="en-US" dirty="0"/>
              <a:t> and Allowed Channel length at </a:t>
            </a:r>
            <a:r>
              <a:rPr lang="en-US" dirty="0" err="1"/>
              <a:t>Tglobal</a:t>
            </a:r>
            <a:r>
              <a:rPr lang="en-US" dirty="0"/>
              <a:t> are for information and give a sanity check for the values calculated above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66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Mitigation possibilities: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Increase wire gauge by changing to higher cable categories than strictly necessary for a given class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Reduce bundle sizes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Change containment width or containment type. Use forced ventilation.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 shielded cabling instead of unshielded (and set STP </a:t>
            </a:r>
            <a:r>
              <a:rPr lang="en-US" dirty="0" err="1"/>
              <a:t>Prio</a:t>
            </a:r>
            <a:r>
              <a:rPr lang="en-US" dirty="0"/>
              <a:t>: Yes)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Reduce planned segment lengths to below 90m total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Location for which the planning applies shall be made clear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Person who dis the planning shall be made clear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Printout section is for filing purposes, reduced to the information needed to evaluate the installation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1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3934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873934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873934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873934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873934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873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873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873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873934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94"/>
              </a:spcBef>
            </a:pPr>
            <a:fld id="{5074FAA9-752A-49A1-A9F2-D2686001D599}" type="slidenum">
              <a:rPr lang="de-DE" altLang="en-US" sz="1200">
                <a:cs typeface="Arial" charset="0"/>
              </a:rPr>
              <a:pPr>
                <a:spcBef>
                  <a:spcPts val="294"/>
                </a:spcBef>
              </a:pPr>
              <a:t>16</a:t>
            </a:fld>
            <a:endParaRPr lang="de-DE" altLang="en-US" sz="1200">
              <a:cs typeface="Arial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2" tIns="44861" rIns="89722" bIns="44861"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5EF1806-D0AF-4EF5-BBB7-D792EF965759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7588" cy="3430588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4" tIns="46525" rIns="93044" bIns="46525"/>
          <a:lstStyle/>
          <a:p>
            <a:pPr eaLnBrk="1" hangingPunct="1"/>
            <a:endParaRPr lang="en-US" altLang="en-US" noProof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9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wheel represents the 3 topics that have to be controlled to</a:t>
            </a:r>
            <a:r>
              <a:rPr lang="en-US" baseline="0" dirty="0"/>
              <a:t> ensure 4PPoE support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Remote Power Categories are the standards way to control the Cables / Bundle Heating section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RP </a:t>
            </a:r>
            <a:r>
              <a:rPr lang="de-CH" dirty="0" err="1"/>
              <a:t>categories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a </a:t>
            </a:r>
            <a:r>
              <a:rPr lang="de-CH" dirty="0" err="1"/>
              <a:t>requirement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confirm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ISO/IEC 11801 and EN 50173 </a:t>
            </a:r>
            <a:r>
              <a:rPr lang="de-CH" dirty="0" err="1"/>
              <a:t>standards</a:t>
            </a: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RP </a:t>
            </a:r>
            <a:r>
              <a:rPr lang="de-CH" dirty="0" err="1"/>
              <a:t>categories</a:t>
            </a:r>
            <a:r>
              <a:rPr lang="de-CH" dirty="0"/>
              <a:t> deal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requirements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complete</a:t>
            </a:r>
            <a:r>
              <a:rPr lang="de-CH" dirty="0"/>
              <a:t> </a:t>
            </a:r>
            <a:r>
              <a:rPr lang="de-CH" dirty="0" err="1"/>
              <a:t>installation</a:t>
            </a:r>
            <a:r>
              <a:rPr lang="de-CH" dirty="0"/>
              <a:t>, not a </a:t>
            </a:r>
            <a:r>
              <a:rPr lang="de-CH" dirty="0" err="1"/>
              <a:t>single</a:t>
            </a:r>
            <a:r>
              <a:rPr lang="de-CH" dirty="0"/>
              <a:t> link</a:t>
            </a:r>
          </a:p>
          <a:p>
            <a:pPr marL="171450" indent="-171450">
              <a:buFontTx/>
              <a:buChar char="-"/>
            </a:pPr>
            <a:r>
              <a:rPr lang="de-CH" dirty="0"/>
              <a:t>The </a:t>
            </a:r>
            <a:r>
              <a:rPr lang="de-CH" dirty="0" err="1"/>
              <a:t>Ic</a:t>
            </a:r>
            <a:r>
              <a:rPr lang="de-CH" dirty="0"/>
              <a:t> </a:t>
            </a:r>
            <a:r>
              <a:rPr lang="de-CH" dirty="0" err="1"/>
              <a:t>average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calculated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power </a:t>
            </a:r>
            <a:r>
              <a:rPr lang="de-CH" dirty="0" err="1"/>
              <a:t>average</a:t>
            </a:r>
            <a:r>
              <a:rPr lang="de-CH" dirty="0"/>
              <a:t>, i.e. RMS (Root Mean Square)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current</a:t>
            </a: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RP </a:t>
            </a:r>
            <a:r>
              <a:rPr lang="de-CH" dirty="0" err="1"/>
              <a:t>categories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a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dimension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caracterize</a:t>
            </a:r>
            <a:r>
              <a:rPr lang="de-CH" dirty="0"/>
              <a:t> a </a:t>
            </a:r>
            <a:r>
              <a:rPr lang="de-CH" dirty="0" err="1"/>
              <a:t>cabling</a:t>
            </a:r>
            <a:r>
              <a:rPr lang="de-CH" dirty="0"/>
              <a:t> </a:t>
            </a:r>
            <a:r>
              <a:rPr lang="de-CH" dirty="0" err="1"/>
              <a:t>installation</a:t>
            </a:r>
            <a:r>
              <a:rPr lang="de-CH" dirty="0"/>
              <a:t>, </a:t>
            </a:r>
            <a:r>
              <a:rPr lang="de-CH" dirty="0" err="1"/>
              <a:t>adding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complexity</a:t>
            </a:r>
            <a:endParaRPr lang="de-CH" dirty="0"/>
          </a:p>
          <a:p>
            <a:pPr marL="171450" indent="-171450">
              <a:buFontTx/>
              <a:buChar char="-"/>
            </a:pPr>
            <a:r>
              <a:rPr lang="de-CH" dirty="0"/>
              <a:t>A </a:t>
            </a:r>
            <a:r>
              <a:rPr lang="de-CH" dirty="0" err="1"/>
              <a:t>cable</a:t>
            </a:r>
            <a:r>
              <a:rPr lang="de-CH" dirty="0"/>
              <a:t> </a:t>
            </a:r>
            <a:r>
              <a:rPr lang="de-CH" dirty="0" err="1"/>
              <a:t>bundle</a:t>
            </a:r>
            <a:r>
              <a:rPr lang="de-CH" dirty="0"/>
              <a:t> in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context</a:t>
            </a:r>
            <a:r>
              <a:rPr lang="de-CH" dirty="0"/>
              <a:t> </a:t>
            </a:r>
            <a:r>
              <a:rPr lang="de-CH" dirty="0" err="1"/>
              <a:t>means</a:t>
            </a:r>
            <a:r>
              <a:rPr lang="de-CH" dirty="0"/>
              <a:t> a </a:t>
            </a:r>
            <a:r>
              <a:rPr lang="de-CH" dirty="0" err="1"/>
              <a:t>number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cables</a:t>
            </a:r>
            <a:r>
              <a:rPr lang="de-CH" dirty="0"/>
              <a:t> </a:t>
            </a:r>
            <a:r>
              <a:rPr lang="de-CH" dirty="0" err="1"/>
              <a:t>bunched</a:t>
            </a:r>
            <a:r>
              <a:rPr lang="de-CH" dirty="0"/>
              <a:t> </a:t>
            </a:r>
            <a:r>
              <a:rPr lang="de-CH" dirty="0" err="1"/>
              <a:t>together</a:t>
            </a:r>
            <a:r>
              <a:rPr lang="de-CH" dirty="0"/>
              <a:t>, e.g. in a </a:t>
            </a:r>
            <a:r>
              <a:rPr lang="de-CH" dirty="0" err="1"/>
              <a:t>cable</a:t>
            </a:r>
            <a:r>
              <a:rPr lang="de-CH" dirty="0"/>
              <a:t> </a:t>
            </a:r>
            <a:r>
              <a:rPr lang="de-CH" dirty="0" err="1"/>
              <a:t>tray</a:t>
            </a:r>
            <a:endParaRPr lang="de-CH" dirty="0"/>
          </a:p>
          <a:p>
            <a:pPr marL="171450" indent="-171450">
              <a:buFontTx/>
              <a:buChar char="-"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1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ISO/IEC 14763-2 and EN 50174-2 are using calculation formulas established in ISO/IEC TR 29125.</a:t>
            </a:r>
          </a:p>
          <a:p>
            <a:pPr marL="171450" indent="-171450">
              <a:buFontTx/>
              <a:buChar char="-"/>
            </a:pPr>
            <a:r>
              <a:rPr lang="en-US" dirty="0"/>
              <a:t>A cable bundle dissipates heat from the surface of the bundle to the environment (hull temperature)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Additionally, the temperature increases from the outside to the inside of the bundle for each layer of cable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6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Show causal chain from current flowing to high temperature to increased attenuation and therefore disrupted data transmission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Influence of cable construction: more current – higher temp, more copper – lower temp, shielded cable  - lower temp</a:t>
            </a:r>
          </a:p>
          <a:p>
            <a:pPr marL="171450" indent="-171450">
              <a:buFontTx/>
              <a:buChar char="-"/>
            </a:pPr>
            <a:r>
              <a:rPr lang="en-US" dirty="0"/>
              <a:t>Influence of bundle size: more layers of cables in a bundle – more temp</a:t>
            </a:r>
          </a:p>
          <a:p>
            <a:pPr marL="171450" indent="-171450">
              <a:buFontTx/>
              <a:buChar char="-"/>
            </a:pPr>
            <a:r>
              <a:rPr lang="en-US" dirty="0"/>
              <a:t>Influence of environment: the easier the heat dissipation from the bundle to the environment – lower temp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82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R&amp;M PoE Calculator helps to simulate a link behavior in different circumstances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Ic</a:t>
            </a:r>
            <a:r>
              <a:rPr lang="en-US" dirty="0"/>
              <a:t> average is a RMS (Root Mean Square) calculation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Higher currents are higher weighted as smaller ones</a:t>
            </a:r>
          </a:p>
          <a:p>
            <a:pPr marL="171450" indent="-171450">
              <a:buFontTx/>
              <a:buChar char="-"/>
            </a:pPr>
            <a:r>
              <a:rPr lang="en-US" dirty="0"/>
              <a:t>Future changes of PoE application mix should be considered during the input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individual parts are explained later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section of the calculator defines the setup of how the cabling is used.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6EAA-E50F-5944-A362-EB311A05E285}" type="slidenum">
              <a:rPr lang="de-DE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9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reichledemassari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user/ReichleDeMassariA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eichle_massari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facebook.com/reichledemassari" TargetMode="External"/><Relationship Id="rId4" Type="http://schemas.openxmlformats.org/officeDocument/2006/relationships/hyperlink" Target="https://www.linkedin.com/company/reichle-&amp;-de-massari-ag" TargetMode="External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 blank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Computer, computer, Elektronik enthält.&#10;&#10;Automatisch generierte Beschreibung">
            <a:extLst>
              <a:ext uri="{FF2B5EF4-FFF2-40B4-BE49-F238E27FC236}">
                <a16:creationId xmlns:a16="http://schemas.microsoft.com/office/drawing/2014/main" id="{28102A1A-B802-467E-81BC-C70A6ADE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042" b="9584"/>
          <a:stretch/>
        </p:blipFill>
        <p:spPr>
          <a:xfrm>
            <a:off x="0" y="-7"/>
            <a:ext cx="12192000" cy="68580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F09-10BB-4744-B2EE-0D699D8FA979}"/>
              </a:ext>
            </a:extLst>
          </p:cNvPr>
          <p:cNvSpPr/>
          <p:nvPr/>
        </p:nvSpPr>
        <p:spPr>
          <a:xfrm>
            <a:off x="0" y="3645137"/>
            <a:ext cx="7886700" cy="151447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50998FA-6A8B-440B-875C-1D610FD3E5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40" y="5889624"/>
            <a:ext cx="1918460" cy="96837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5A3EB2-D018-4DE1-9691-25505AEFF0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799" y="3891200"/>
            <a:ext cx="6858721" cy="601662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Title</a:t>
            </a:r>
            <a:endParaRPr lang="de-CH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D04583-7016-4FD7-85C6-8EF58985D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799" y="4492863"/>
            <a:ext cx="6852371" cy="419966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80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72">
          <p15:clr>
            <a:srgbClr val="FBAE40"/>
          </p15:clr>
        </p15:guide>
        <p15:guide id="2" pos="496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692-B718-4E87-AF0E-67D7A97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02E94-63B3-4BF1-B41D-03410D18F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0250" y="1408113"/>
            <a:ext cx="3207362" cy="43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13B25-A732-45DE-8273-D7328051B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0026" y="1408114"/>
            <a:ext cx="3207362" cy="43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A78A3F2-E1A9-4501-9A53-31B76F47B3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39038" y="1408113"/>
            <a:ext cx="3207362" cy="43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06D4852-4EDD-414A-AD70-E9287623E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84C99CF-C6F1-435C-9AE6-2D5685B3D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9927A36-13A0-4A58-8B4C-1092DE6EF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850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29">
          <p15:clr>
            <a:srgbClr val="FBAE40"/>
          </p15:clr>
        </p15:guide>
        <p15:guide id="3" orient="horz" pos="47">
          <p15:clr>
            <a:srgbClr val="FBAE40"/>
          </p15:clr>
        </p15:guide>
        <p15:guide id="4" pos="45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DE58-BFFE-4691-8B37-F5B32D20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E88517D0-33C9-476A-91A0-E15132A98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24476"/>
              </p:ext>
            </p:extLst>
          </p:nvPr>
        </p:nvGraphicFramePr>
        <p:xfrm>
          <a:off x="730799" y="1408363"/>
          <a:ext cx="10515600" cy="42481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18816511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546341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58883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055903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281258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872270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59608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85683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1927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02832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4175"/>
                  </a:ext>
                </a:extLst>
              </a:tr>
              <a:tr h="35532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92107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97564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47460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08009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20098"/>
                  </a:ext>
                </a:extLst>
              </a:tr>
              <a:tr h="321175"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28982"/>
                  </a:ext>
                </a:extLst>
              </a:tr>
            </a:tbl>
          </a:graphicData>
        </a:graphic>
      </p:graphicFrame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6552E18-83F8-4C19-816C-29B523936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E8AF5B0-D33C-467F-89BA-555B727A6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4D005B0-3EDE-4E6D-BBC0-55B889266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32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DE58-BFFE-4691-8B37-F5B32D20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18399A6-3F0B-499A-A26B-366B3E2E2108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408112"/>
            <a:ext cx="10515600" cy="4352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Add Table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A36F4AA-1A1D-420C-B489-99FDAAB33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40C6462-58D3-47B9-AB06-A762E2CB5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2A2EECD-38BD-4D7A-9D2A-7B92B7D59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277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ack Slide 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F09-10BB-4744-B2EE-0D699D8FA979}"/>
              </a:ext>
            </a:extLst>
          </p:cNvPr>
          <p:cNvSpPr/>
          <p:nvPr/>
        </p:nvSpPr>
        <p:spPr>
          <a:xfrm>
            <a:off x="0" y="900000"/>
            <a:ext cx="3686176" cy="4861038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50998FA-6A8B-440B-875C-1D610FD3E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540" y="5889624"/>
            <a:ext cx="1918460" cy="968376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D04583-7016-4FD7-85C6-8EF58985D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799" y="2452256"/>
            <a:ext cx="2612475" cy="26003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Enter Contact Information</a:t>
            </a:r>
          </a:p>
        </p:txBody>
      </p:sp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01B960C-0563-4E03-91F3-751C872FAA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" y="5225046"/>
            <a:ext cx="386570" cy="38657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3591264-ADD2-4826-BC7D-DB6B118A55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24" y="5225045"/>
            <a:ext cx="386570" cy="38657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FE6F17C0-5D91-4620-B3E3-BCF14BCF77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648" y="5225045"/>
            <a:ext cx="386571" cy="38657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A8E4ADF0-C1DB-42AB-9680-605DAF67433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572" y="5225045"/>
            <a:ext cx="386571" cy="38657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23A5BB90-AF70-4B4D-AAF9-51D9BF59040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496" y="5202008"/>
            <a:ext cx="452739" cy="452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6E06AB-5BBC-4CD0-ACF7-A8BB9996C6E6}"/>
              </a:ext>
            </a:extLst>
          </p:cNvPr>
          <p:cNvSpPr txBox="1"/>
          <p:nvPr/>
        </p:nvSpPr>
        <p:spPr>
          <a:xfrm>
            <a:off x="730799" y="1181067"/>
            <a:ext cx="261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1" dirty="0">
                <a:solidFill>
                  <a:schemeClr val="bg1"/>
                </a:solidFill>
              </a:rPr>
              <a:t>Reichle &amp; De-Massari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0" dirty="0">
                <a:solidFill>
                  <a:schemeClr val="bg1"/>
                </a:solidFill>
              </a:rPr>
              <a:t>Binzstrasse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0" dirty="0">
                <a:solidFill>
                  <a:schemeClr val="bg1"/>
                </a:solidFill>
              </a:rPr>
              <a:t>8620 Wetzikon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600" b="0" dirty="0" err="1">
                <a:solidFill>
                  <a:schemeClr val="bg1"/>
                </a:solidFill>
              </a:rPr>
              <a:t>Switzerland</a:t>
            </a:r>
            <a:endParaRPr lang="de-CH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4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Kapitel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9651" y="3443721"/>
            <a:ext cx="10174816" cy="106463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31242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08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3974" y="1533601"/>
            <a:ext cx="10176933" cy="45307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23B4D8-FDD0-4B75-84E0-FD7595E6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B785D6-F1C0-45EF-8AE1-55B5B18B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3FCFA8-B2C7-4904-9965-038B7DAC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50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DE58-BFFE-4691-8B37-F5B32D20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7EA386-A767-40AB-B84D-50987C0673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0800" y="1408363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B32156AA-2D5C-4295-B31F-3A80547CA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5775165-50F5-4E5E-8951-17A9F99B6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CACFCE3-D2BA-43DB-879A-5C58685D7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802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61FB-3738-4828-B8CA-D123146A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DD90E1-0519-4313-B635-B41A8AF44E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0799" y="1408363"/>
            <a:ext cx="671179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C0BB969-1F70-40A6-A63C-15A3B7624E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600" y="1408113"/>
            <a:ext cx="4352400" cy="4351337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CA86D3A8-8F59-42F8-843E-25FBDF510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0D1C848-82F0-4AC3-AB34-508BF8922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A342988-6728-4B88-81F5-E254A1ED5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11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61FB-3738-4828-B8CA-D123146A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DD90E1-0519-4313-B635-B41A8AF44E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0799" y="1408363"/>
            <a:ext cx="671179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C0BB969-1F70-40A6-A63C-15A3B7624E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600" y="1408113"/>
            <a:ext cx="3407838" cy="4351337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629290C-2616-41AC-83C3-F74E4ED4D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A46534F-7E00-4D6B-B977-4D323F239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5E154BC-B35D-4283-AB20-AD055E923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5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692-B718-4E87-AF0E-67D7A97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02E94-63B3-4BF1-B41D-03410D18F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0249" y="2934391"/>
            <a:ext cx="5074041" cy="2826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13B25-A732-45DE-8273-D7328051B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72361" y="2934392"/>
            <a:ext cx="5074040" cy="2826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67A16F-3D6C-4BD0-AA07-25B79B4DEA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0800" y="1408363"/>
            <a:ext cx="10515600" cy="11187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5FCBA52-ABE5-420F-9A33-09B74BC9E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7741749-0923-4EF0-873E-9F8A11074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D575B05-9B3E-406D-BBAD-8FFC7080C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22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692-B718-4E87-AF0E-67D7A97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B70CE7-2CB7-4E5F-915E-9A1534848A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0249" y="1412875"/>
            <a:ext cx="5074041" cy="43476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8F0D7B2-8643-4BFF-BACF-0BF00CE22B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72361" y="1412876"/>
            <a:ext cx="5074040" cy="43476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D930F22-9AD7-46FC-9C65-B3518A393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CAD1A9A-7ED5-4AA6-B869-10A599C82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680D60D-BCD4-42CC-B19E-372B593D9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070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692-B718-4E87-AF0E-67D7A97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02E94-63B3-4BF1-B41D-03410D18F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0250" y="2934391"/>
            <a:ext cx="5074040" cy="2826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67A16F-3D6C-4BD0-AA07-25B79B4DEA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0799" y="1408363"/>
            <a:ext cx="5073383" cy="11187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A9DC7F4-2C4C-4344-91B1-8873F40791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67928" y="2934392"/>
            <a:ext cx="5074041" cy="2826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E8AA774B-F1C8-4A2E-A729-2B4DC35111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1356" y="1408363"/>
            <a:ext cx="5073384" cy="11187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E2BBE5FE-FB36-422A-8D8C-011C8961C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25EB37B-79E8-4618-8590-31F9C047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EB24367B-AD83-4C86-A1DD-FF12061A3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961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692-B718-4E87-AF0E-67D7A97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02E94-63B3-4BF1-B41D-03410D18F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0248" y="1408113"/>
            <a:ext cx="3151795" cy="43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13B25-A732-45DE-8273-D7328051B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90800" y="1408114"/>
            <a:ext cx="3151795" cy="43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0C0CE1D-47AD-41A3-98E5-29BB2A0EAB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600" y="1408113"/>
            <a:ext cx="4352400" cy="4351337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C904E5C-E558-4BAD-9AD5-19B54317C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0B9A58C-0D0C-41E4-A3DC-7D8F1C15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40FC853-8844-41FA-9BE7-67A03361D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90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692-B718-4E87-AF0E-67D7A97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02E94-63B3-4BF1-B41D-03410D18FD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0248" y="1408113"/>
            <a:ext cx="3151795" cy="43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13B25-A732-45DE-8273-D7328051B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90800" y="1408114"/>
            <a:ext cx="3151795" cy="4352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0C0CE1D-47AD-41A3-98E5-29BB2A0EAB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600" y="1408113"/>
            <a:ext cx="3407838" cy="4351337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01D6D4D-E406-4F94-BF99-6F2B8D504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F21B6AE-9170-46C7-A912-5FA2EE0EA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91D1DB4-97F6-46C5-97B2-36C5722D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697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DB880DCC-EAC1-4252-B49B-D48DA406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00" y="82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03AAF4-931D-45CC-BD41-8D883215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799" y="1408363"/>
            <a:ext cx="105155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9BEC7F5-0D3D-4E79-9C0F-A058EF3B7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1720" y="6356350"/>
            <a:ext cx="1331975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7C96111-925C-43E6-BF0A-13EF08ADB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PoE Calculator Instructions V3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2996F5A-69E1-4120-8D91-ED8C0DA1D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0799" y="6356351"/>
            <a:ext cx="480921" cy="27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67C49-4012-4FFA-BC9E-62F0ACC9F53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39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B819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819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81921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F26B43"/>
          </p15:clr>
        </p15:guide>
        <p15:guide id="2" pos="7085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orient="horz" pos="3629">
          <p15:clr>
            <a:srgbClr val="F26B43"/>
          </p15:clr>
        </p15:guide>
        <p15:guide id="5" orient="horz" pos="47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45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5.emf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microsoft.com/office/2007/relationships/hdphoto" Target="../media/hdphoto4.wdp"/><Relationship Id="rId4" Type="http://schemas.openxmlformats.org/officeDocument/2006/relationships/image" Target="../media/image50.emf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m.com/services/downloads/?rdm_downloads_cat%5B0%5D=6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emf"/><Relationship Id="rId5" Type="http://schemas.openxmlformats.org/officeDocument/2006/relationships/image" Target="../media/image32.png"/><Relationship Id="rId10" Type="http://schemas.openxmlformats.org/officeDocument/2006/relationships/image" Target="../media/image37.emf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B40C13-AEB6-41E4-A7C9-EF2A3CB59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0799" y="3779886"/>
            <a:ext cx="7033580" cy="601662"/>
          </a:xfrm>
        </p:spPr>
        <p:txBody>
          <a:bodyPr/>
          <a:lstStyle/>
          <a:p>
            <a:r>
              <a:rPr lang="de-CH" dirty="0" err="1"/>
              <a:t>PoE</a:t>
            </a:r>
            <a:r>
              <a:rPr lang="de-CH" dirty="0"/>
              <a:t> </a:t>
            </a:r>
            <a:r>
              <a:rPr lang="de-CH" dirty="0" err="1"/>
              <a:t>Calculator</a:t>
            </a:r>
            <a:r>
              <a:rPr lang="de-CH" dirty="0"/>
              <a:t> V3 </a:t>
            </a:r>
          </a:p>
          <a:p>
            <a:r>
              <a:rPr lang="de-CH" dirty="0" err="1"/>
              <a:t>Instructions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A5EE69-8C86-41A7-8217-F84822740B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799" y="5265468"/>
            <a:ext cx="7149551" cy="752711"/>
          </a:xfrm>
        </p:spPr>
        <p:txBody>
          <a:bodyPr/>
          <a:lstStyle/>
          <a:p>
            <a:r>
              <a:rPr lang="de-CH" dirty="0"/>
              <a:t>Matthias Gerber, Market Manager LAN </a:t>
            </a:r>
            <a:r>
              <a:rPr lang="de-CH" dirty="0" err="1"/>
              <a:t>Cabling</a:t>
            </a:r>
            <a:br>
              <a:rPr lang="de-CH" dirty="0"/>
            </a:br>
            <a:r>
              <a:rPr lang="de-CH" dirty="0" err="1"/>
              <a:t>January</a:t>
            </a:r>
            <a:r>
              <a:rPr lang="de-CH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697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Cabling Setup Information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10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27191B-7663-4D6E-BA29-D0F3E74A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78" y="2761697"/>
            <a:ext cx="5803641" cy="3116304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19F79DB-0735-48E7-A520-7DAB4B536C6B}"/>
              </a:ext>
            </a:extLst>
          </p:cNvPr>
          <p:cNvGrpSpPr>
            <a:grpSpLocks noChangeAspect="1"/>
          </p:cNvGrpSpPr>
          <p:nvPr/>
        </p:nvGrpSpPr>
        <p:grpSpPr>
          <a:xfrm>
            <a:off x="6930596" y="2719335"/>
            <a:ext cx="4601040" cy="3196800"/>
            <a:chOff x="6515919" y="2602372"/>
            <a:chExt cx="4601040" cy="31968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51D54F6-3BC3-46F0-829D-5541EA126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5919" y="2644734"/>
              <a:ext cx="2684642" cy="311496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929E1C6-5CC5-48E1-92F9-EBB821503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38980" y="2602372"/>
              <a:ext cx="277979" cy="319680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F956014-D0C6-4279-8F3C-77C9C1AAB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8" b="99609" l="1208" r="99034">
                          <a14:foregroundMark x1="15217" y1="8415" x2="61836" y2="19765"/>
                          <a14:foregroundMark x1="61836" y1="19765" x2="79469" y2="31311"/>
                          <a14:foregroundMark x1="79469" y1="31311" x2="83575" y2="46967"/>
                          <a14:foregroundMark x1="83575" y1="46967" x2="62319" y2="73190"/>
                          <a14:foregroundMark x1="62319" y1="73190" x2="42271" y2="75147"/>
                          <a14:foregroundMark x1="42271" y1="75147" x2="25604" y2="82387"/>
                          <a14:foregroundMark x1="25604" y1="82387" x2="25845" y2="82583"/>
                          <a14:foregroundMark x1="28019" y1="84344" x2="69324" y2="87671"/>
                          <a14:foregroundMark x1="69324" y1="87671" x2="78986" y2="69276"/>
                          <a14:foregroundMark x1="78986" y1="69276" x2="77295" y2="49511"/>
                          <a14:foregroundMark x1="77295" y1="49511" x2="75121" y2="46380"/>
                          <a14:foregroundMark x1="71014" y1="48924" x2="70773" y2="68885"/>
                          <a14:foregroundMark x1="70773" y1="68885" x2="60386" y2="46575"/>
                          <a14:foregroundMark x1="60386" y1="46575" x2="58937" y2="31115"/>
                          <a14:foregroundMark x1="58937" y1="31115" x2="54589" y2="66145"/>
                          <a14:foregroundMark x1="54589" y1="66145" x2="54106" y2="53033"/>
                          <a14:foregroundMark x1="80676" y1="53229" x2="85266" y2="68885"/>
                          <a14:foregroundMark x1="85266" y1="68885" x2="89855" y2="38552"/>
                          <a14:foregroundMark x1="89855" y1="38552" x2="98551" y2="68297"/>
                          <a14:foregroundMark x1="93720" y1="39530" x2="92271" y2="18200"/>
                          <a14:foregroundMark x1="92271" y1="18200" x2="76812" y2="39922"/>
                          <a14:foregroundMark x1="76812" y1="39922" x2="75845" y2="22114"/>
                          <a14:foregroundMark x1="90338" y1="19374" x2="94928" y2="19569"/>
                          <a14:foregroundMark x1="97826" y1="20548" x2="97826" y2="54207"/>
                          <a14:foregroundMark x1="97826" y1="54207" x2="97826" y2="54207"/>
                          <a14:foregroundMark x1="96377" y1="11546" x2="45894" y2="9589"/>
                          <a14:foregroundMark x1="45894" y1="9589" x2="26329" y2="14481"/>
                          <a14:foregroundMark x1="26329" y1="14481" x2="73188" y2="15460"/>
                          <a14:foregroundMark x1="73188" y1="15460" x2="21739" y2="16634"/>
                          <a14:foregroundMark x1="21739" y1="16634" x2="48309" y2="22505"/>
                          <a14:foregroundMark x1="48309" y1="22505" x2="27536" y2="23288"/>
                          <a14:foregroundMark x1="27536" y1="23288" x2="50000" y2="34834"/>
                          <a14:foregroundMark x1="50000" y1="34834" x2="9662" y2="34051"/>
                          <a14:foregroundMark x1="9662" y1="34051" x2="29469" y2="40117"/>
                          <a14:foregroundMark x1="29469" y1="40117" x2="83333" y2="42074"/>
                          <a14:foregroundMark x1="25362" y1="20352" x2="6039" y2="19374"/>
                          <a14:foregroundMark x1="6039" y1="19374" x2="12802" y2="36791"/>
                          <a14:foregroundMark x1="12802" y1="36791" x2="52657" y2="48141"/>
                          <a14:foregroundMark x1="86232" y1="96282" x2="17874" y2="95108"/>
                          <a14:foregroundMark x1="17874" y1="95108" x2="8454" y2="81800"/>
                          <a14:foregroundMark x1="8454" y1="81800" x2="27053" y2="76321"/>
                          <a14:foregroundMark x1="27053" y1="76321" x2="48068" y2="75734"/>
                          <a14:foregroundMark x1="48068" y1="75734" x2="52657" y2="59687"/>
                          <a14:foregroundMark x1="41873" y1="48566" x2="39372" y2="45988"/>
                          <a14:foregroundMark x1="52657" y1="59687" x2="48372" y2="55268"/>
                          <a14:foregroundMark x1="39372" y1="45988" x2="18841" y2="42661"/>
                          <a14:foregroundMark x1="18841" y1="42661" x2="12077" y2="27593"/>
                          <a14:foregroundMark x1="12077" y1="27593" x2="14251" y2="11155"/>
                          <a14:foregroundMark x1="14251" y1="11155" x2="35266" y2="10568"/>
                          <a14:foregroundMark x1="35266" y1="10568" x2="75845" y2="12133"/>
                          <a14:foregroundMark x1="75845" y1="12133" x2="80676" y2="99804"/>
                          <a14:foregroundMark x1="99275" y1="15460" x2="86473" y2="3327"/>
                          <a14:foregroundMark x1="86473" y1="3327" x2="1449" y2="2935"/>
                          <a14:foregroundMark x1="1449" y1="2935" x2="7971" y2="17417"/>
                          <a14:foregroundMark x1="7971" y1="17417" x2="29469" y2="18395"/>
                          <a14:foregroundMark x1="29469" y1="18395" x2="49034" y2="18200"/>
                          <a14:foregroundMark x1="49034" y1="18200" x2="71256" y2="18200"/>
                          <a14:foregroundMark x1="71256" y1="18200" x2="90338" y2="16634"/>
                          <a14:foregroundMark x1="90338" y1="16634" x2="98551" y2="13699"/>
                          <a14:foregroundMark x1="56039" y1="24266" x2="50483" y2="21722"/>
                          <a14:foregroundMark x1="42995" y1="14286" x2="79469" y2="15068"/>
                          <a14:foregroundMark x1="44928" y1="38943" x2="38164" y2="43836"/>
                          <a14:foregroundMark x1="72222" y1="38160" x2="69082" y2="41487"/>
                          <a14:foregroundMark x1="57488" y1="64971" x2="67633" y2="64971"/>
                          <a14:foregroundMark x1="6280" y1="1761" x2="96377" y2="1761"/>
                          <a14:foregroundMark x1="99034" y1="1566" x2="3865" y2="978"/>
                          <a14:backgroundMark x1="5556" y1="54207" x2="24879" y2="58317"/>
                          <a14:backgroundMark x1="24879" y1="58317" x2="13043" y2="64971"/>
                          <a14:backgroundMark x1="44444" y1="52642" x2="44928" y2="52642"/>
                          <a14:backgroundMark x1="45894" y1="52642" x2="45894" y2="52642"/>
                          <a14:backgroundMark x1="45652" y1="52055" x2="45652" y2="53816"/>
                          <a14:backgroundMark x1="47101" y1="51663" x2="45169" y2="526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98891" y="2641739"/>
              <a:ext cx="2523963" cy="3115326"/>
            </a:xfrm>
            <a:prstGeom prst="rect">
              <a:avLst/>
            </a:prstGeom>
          </p:spPr>
        </p:pic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84AF9152-1E88-426C-82F4-675E5031DAD2}"/>
                </a:ext>
              </a:extLst>
            </p:cNvPr>
            <p:cNvCxnSpPr/>
            <p:nvPr/>
          </p:nvCxnSpPr>
          <p:spPr>
            <a:xfrm>
              <a:off x="9168810" y="5739074"/>
              <a:ext cx="1692000" cy="3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DBCFC6B3-DFC6-4230-81B3-27700B016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02E1582-8B4E-4F07-B395-0B8D90839635}"/>
              </a:ext>
            </a:extLst>
          </p:cNvPr>
          <p:cNvGrpSpPr/>
          <p:nvPr/>
        </p:nvGrpSpPr>
        <p:grpSpPr>
          <a:xfrm>
            <a:off x="723900" y="1408363"/>
            <a:ext cx="2520000" cy="1677737"/>
            <a:chOff x="723900" y="1408363"/>
            <a:chExt cx="2520000" cy="1677737"/>
          </a:xfrm>
        </p:grpSpPr>
        <p:cxnSp>
          <p:nvCxnSpPr>
            <p:cNvPr id="30" name="Gerade Verbindung 138">
              <a:extLst>
                <a:ext uri="{FF2B5EF4-FFF2-40B4-BE49-F238E27FC236}">
                  <a16:creationId xmlns:a16="http://schemas.microsoft.com/office/drawing/2014/main" id="{4AF9939B-A327-4343-AE04-0329E46CE4DF}"/>
                </a:ext>
              </a:extLst>
            </p:cNvPr>
            <p:cNvCxnSpPr>
              <a:stCxn id="26" idx="2"/>
            </p:cNvCxnSpPr>
            <p:nvPr/>
          </p:nvCxnSpPr>
          <p:spPr bwMode="auto">
            <a:xfrm flipH="1">
              <a:off x="1590675" y="2344363"/>
              <a:ext cx="393225" cy="741737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208A4C-1F8B-447C-9967-FF457BC1CBAD}"/>
                </a:ext>
              </a:extLst>
            </p:cNvPr>
            <p:cNvSpPr txBox="1"/>
            <p:nvPr/>
          </p:nvSpPr>
          <p:spPr>
            <a:xfrm>
              <a:off x="723900" y="1408363"/>
              <a:ext cx="2520000" cy="9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Cable bundle size gets smaller from Distributor side to Outlet side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2373C08-DEA2-4C3D-AD93-F00037C15E7C}"/>
              </a:ext>
            </a:extLst>
          </p:cNvPr>
          <p:cNvGrpSpPr/>
          <p:nvPr/>
        </p:nvGrpSpPr>
        <p:grpSpPr>
          <a:xfrm>
            <a:off x="1304925" y="3028950"/>
            <a:ext cx="4438650" cy="2019300"/>
            <a:chOff x="1304925" y="3028950"/>
            <a:chExt cx="4438650" cy="2019300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393E068-522D-4DF8-8142-2A711E417544}"/>
                </a:ext>
              </a:extLst>
            </p:cNvPr>
            <p:cNvSpPr/>
            <p:nvPr/>
          </p:nvSpPr>
          <p:spPr>
            <a:xfrm>
              <a:off x="1304925" y="3028950"/>
              <a:ext cx="1333500" cy="1352550"/>
            </a:xfrm>
            <a:custGeom>
              <a:avLst/>
              <a:gdLst>
                <a:gd name="connsiteX0" fmla="*/ 0 w 1333500"/>
                <a:gd name="connsiteY0" fmla="*/ 0 h 1352550"/>
                <a:gd name="connsiteX1" fmla="*/ 247650 w 1333500"/>
                <a:gd name="connsiteY1" fmla="*/ 800100 h 1352550"/>
                <a:gd name="connsiteX2" fmla="*/ 1333500 w 1333500"/>
                <a:gd name="connsiteY2" fmla="*/ 1352550 h 1352550"/>
                <a:gd name="connsiteX3" fmla="*/ 1333500 w 1333500"/>
                <a:gd name="connsiteY3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1352550">
                  <a:moveTo>
                    <a:pt x="0" y="0"/>
                  </a:moveTo>
                  <a:lnTo>
                    <a:pt x="247650" y="800100"/>
                  </a:lnTo>
                  <a:lnTo>
                    <a:pt x="1333500" y="1352550"/>
                  </a:lnTo>
                  <a:lnTo>
                    <a:pt x="1333500" y="1352550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49B62434-30C2-4D39-9D9F-2D2EBB8C279C}"/>
                </a:ext>
              </a:extLst>
            </p:cNvPr>
            <p:cNvSpPr/>
            <p:nvPr/>
          </p:nvSpPr>
          <p:spPr>
            <a:xfrm>
              <a:off x="1562100" y="3152775"/>
              <a:ext cx="3171825" cy="1666875"/>
            </a:xfrm>
            <a:custGeom>
              <a:avLst/>
              <a:gdLst>
                <a:gd name="connsiteX0" fmla="*/ 0 w 3171825"/>
                <a:gd name="connsiteY0" fmla="*/ 0 h 1666875"/>
                <a:gd name="connsiteX1" fmla="*/ 123825 w 3171825"/>
                <a:gd name="connsiteY1" fmla="*/ 590550 h 1666875"/>
                <a:gd name="connsiteX2" fmla="*/ 2028825 w 3171825"/>
                <a:gd name="connsiteY2" fmla="*/ 1457325 h 1666875"/>
                <a:gd name="connsiteX3" fmla="*/ 3171825 w 3171825"/>
                <a:gd name="connsiteY3" fmla="*/ 1666875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825" h="1666875">
                  <a:moveTo>
                    <a:pt x="0" y="0"/>
                  </a:moveTo>
                  <a:lnTo>
                    <a:pt x="123825" y="590550"/>
                  </a:lnTo>
                  <a:lnTo>
                    <a:pt x="2028825" y="1457325"/>
                  </a:lnTo>
                  <a:lnTo>
                    <a:pt x="3171825" y="1666875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0C3AEF70-39BD-4DFD-A944-071791594203}"/>
                </a:ext>
              </a:extLst>
            </p:cNvPr>
            <p:cNvSpPr/>
            <p:nvPr/>
          </p:nvSpPr>
          <p:spPr>
            <a:xfrm>
              <a:off x="1771650" y="3314700"/>
              <a:ext cx="3971925" cy="1733550"/>
            </a:xfrm>
            <a:custGeom>
              <a:avLst/>
              <a:gdLst>
                <a:gd name="connsiteX0" fmla="*/ 0 w 3971925"/>
                <a:gd name="connsiteY0" fmla="*/ 0 h 1733550"/>
                <a:gd name="connsiteX1" fmla="*/ 85725 w 3971925"/>
                <a:gd name="connsiteY1" fmla="*/ 361950 h 1733550"/>
                <a:gd name="connsiteX2" fmla="*/ 1914525 w 3971925"/>
                <a:gd name="connsiteY2" fmla="*/ 1162050 h 1733550"/>
                <a:gd name="connsiteX3" fmla="*/ 3381375 w 3971925"/>
                <a:gd name="connsiteY3" fmla="*/ 1343025 h 1733550"/>
                <a:gd name="connsiteX4" fmla="*/ 3971925 w 3971925"/>
                <a:gd name="connsiteY4" fmla="*/ 173355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1925" h="1733550">
                  <a:moveTo>
                    <a:pt x="0" y="0"/>
                  </a:moveTo>
                  <a:lnTo>
                    <a:pt x="85725" y="361950"/>
                  </a:lnTo>
                  <a:lnTo>
                    <a:pt x="1914525" y="1162050"/>
                  </a:lnTo>
                  <a:lnTo>
                    <a:pt x="3381375" y="1343025"/>
                  </a:lnTo>
                  <a:lnTo>
                    <a:pt x="3971925" y="1733550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427A853-36B0-4831-B9BA-55331C9B60FC}"/>
              </a:ext>
            </a:extLst>
          </p:cNvPr>
          <p:cNvGrpSpPr/>
          <p:nvPr/>
        </p:nvGrpSpPr>
        <p:grpSpPr>
          <a:xfrm>
            <a:off x="2324305" y="1408363"/>
            <a:ext cx="4220394" cy="3922070"/>
            <a:chOff x="2324305" y="1408363"/>
            <a:chExt cx="4220394" cy="392207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CCFE5D3-5928-4071-97AC-5A71E7719111}"/>
                </a:ext>
              </a:extLst>
            </p:cNvPr>
            <p:cNvSpPr txBox="1"/>
            <p:nvPr/>
          </p:nvSpPr>
          <p:spPr>
            <a:xfrm>
              <a:off x="3489908" y="1408363"/>
              <a:ext cx="2520000" cy="9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Three different Permanent Link segments are possible plus two separate Patch Cord segments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66997ED-B908-4157-A76A-41FB850F61F6}"/>
                </a:ext>
              </a:extLst>
            </p:cNvPr>
            <p:cNvSpPr/>
            <p:nvPr/>
          </p:nvSpPr>
          <p:spPr>
            <a:xfrm>
              <a:off x="2324305" y="4267234"/>
              <a:ext cx="4220394" cy="1063199"/>
            </a:xfrm>
            <a:prstGeom prst="ellipse">
              <a:avLst/>
            </a:prstGeom>
            <a:noFill/>
            <a:ln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5" name="Gerade Verbindung 138">
              <a:extLst>
                <a:ext uri="{FF2B5EF4-FFF2-40B4-BE49-F238E27FC236}">
                  <a16:creationId xmlns:a16="http://schemas.microsoft.com/office/drawing/2014/main" id="{B18A4118-11AD-41DE-86BC-D0228190183B}"/>
                </a:ext>
              </a:extLst>
            </p:cNvPr>
            <p:cNvCxnSpPr>
              <a:stCxn id="13" idx="2"/>
            </p:cNvCxnSpPr>
            <p:nvPr/>
          </p:nvCxnSpPr>
          <p:spPr bwMode="auto">
            <a:xfrm>
              <a:off x="4749908" y="2344363"/>
              <a:ext cx="575794" cy="1943986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F306198-E1F1-4076-9D5E-5F8EEFA2457E}"/>
              </a:ext>
            </a:extLst>
          </p:cNvPr>
          <p:cNvGrpSpPr/>
          <p:nvPr/>
        </p:nvGrpSpPr>
        <p:grpSpPr>
          <a:xfrm>
            <a:off x="2295525" y="1423259"/>
            <a:ext cx="6499441" cy="2386741"/>
            <a:chOff x="2295525" y="1423259"/>
            <a:chExt cx="6499441" cy="2386741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B139DEE-C10D-4DC3-A016-AF45FB2C30C5}"/>
                </a:ext>
              </a:extLst>
            </p:cNvPr>
            <p:cNvSpPr/>
            <p:nvPr/>
          </p:nvSpPr>
          <p:spPr>
            <a:xfrm>
              <a:off x="6274966" y="1423259"/>
              <a:ext cx="2520000" cy="936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i="1" dirty="0"/>
                <a:t>Separate environmental / installation conditions for each segment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D0A371E-2EEB-418A-AF5F-13225FAC5C58}"/>
                </a:ext>
              </a:extLst>
            </p:cNvPr>
            <p:cNvSpPr/>
            <p:nvPr/>
          </p:nvSpPr>
          <p:spPr>
            <a:xfrm>
              <a:off x="2295525" y="2746801"/>
              <a:ext cx="4220394" cy="1063199"/>
            </a:xfrm>
            <a:prstGeom prst="ellipse">
              <a:avLst/>
            </a:prstGeom>
            <a:noFill/>
            <a:ln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6" name="Gerade Verbindung 138">
              <a:extLst>
                <a:ext uri="{FF2B5EF4-FFF2-40B4-BE49-F238E27FC236}">
                  <a16:creationId xmlns:a16="http://schemas.microsoft.com/office/drawing/2014/main" id="{F0F00519-38CC-473B-8973-F1DED8CA766D}"/>
                </a:ext>
              </a:extLst>
            </p:cNvPr>
            <p:cNvCxnSpPr>
              <a:stCxn id="19" idx="2"/>
            </p:cNvCxnSpPr>
            <p:nvPr/>
          </p:nvCxnSpPr>
          <p:spPr bwMode="auto">
            <a:xfrm flipH="1">
              <a:off x="6211399" y="2359259"/>
              <a:ext cx="1323567" cy="625896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00F08DC-D27C-42A9-A259-8FFAD19D85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053" y="404779"/>
            <a:ext cx="2231521" cy="16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Segment definition                                            (1)</a:t>
            </a:r>
            <a:br>
              <a:rPr lang="en-US" altLang="en-US" sz="2800" dirty="0"/>
            </a:br>
            <a:r>
              <a:rPr lang="en-US" altLang="en-US" sz="2400" dirty="0">
                <a:solidFill>
                  <a:schemeClr val="tx1"/>
                </a:solidFill>
              </a:rPr>
              <a:t>Cable selection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11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7F9D51A-E971-4668-A46D-73CF6D3323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445" y="3974211"/>
            <a:ext cx="3830014" cy="1805987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970DE03-295D-4D02-B53B-35ED1B75F32B}"/>
              </a:ext>
            </a:extLst>
          </p:cNvPr>
          <p:cNvGrpSpPr/>
          <p:nvPr/>
        </p:nvGrpSpPr>
        <p:grpSpPr>
          <a:xfrm>
            <a:off x="5616508" y="3557824"/>
            <a:ext cx="2471219" cy="416387"/>
            <a:chOff x="5616508" y="3557824"/>
            <a:chExt cx="2471219" cy="416387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43C95B5B-3577-484A-8CE4-6DB2F3366039}"/>
                </a:ext>
              </a:extLst>
            </p:cNvPr>
            <p:cNvGrpSpPr/>
            <p:nvPr/>
          </p:nvGrpSpPr>
          <p:grpSpPr>
            <a:xfrm>
              <a:off x="7143730" y="3742973"/>
              <a:ext cx="943997" cy="231238"/>
              <a:chOff x="1735673" y="3126345"/>
              <a:chExt cx="943997" cy="231238"/>
            </a:xfrm>
          </p:grpSpPr>
          <p:cxnSp>
            <p:nvCxnSpPr>
              <p:cNvPr id="18" name="Gerade Verbindung 11">
                <a:extLst>
                  <a:ext uri="{FF2B5EF4-FFF2-40B4-BE49-F238E27FC236}">
                    <a16:creationId xmlns:a16="http://schemas.microsoft.com/office/drawing/2014/main" id="{EC9DE210-0EDD-4F98-BE95-C5E75A787C1D}"/>
                  </a:ext>
                </a:extLst>
              </p:cNvPr>
              <p:cNvCxnSpPr/>
              <p:nvPr/>
            </p:nvCxnSpPr>
            <p:spPr bwMode="auto">
              <a:xfrm flipH="1">
                <a:off x="1735673" y="3126345"/>
                <a:ext cx="427634" cy="231238"/>
              </a:xfrm>
              <a:prstGeom prst="lin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Gerade Verbindung 12">
                <a:extLst>
                  <a:ext uri="{FF2B5EF4-FFF2-40B4-BE49-F238E27FC236}">
                    <a16:creationId xmlns:a16="http://schemas.microsoft.com/office/drawing/2014/main" id="{2094A5E5-F6D6-4248-B579-3AEE257A4848}"/>
                  </a:ext>
                </a:extLst>
              </p:cNvPr>
              <p:cNvCxnSpPr/>
              <p:nvPr/>
            </p:nvCxnSpPr>
            <p:spPr bwMode="auto">
              <a:xfrm>
                <a:off x="2163307" y="3136222"/>
                <a:ext cx="0" cy="221361"/>
              </a:xfrm>
              <a:prstGeom prst="lin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Gerade Verbindung 13">
                <a:extLst>
                  <a:ext uri="{FF2B5EF4-FFF2-40B4-BE49-F238E27FC236}">
                    <a16:creationId xmlns:a16="http://schemas.microsoft.com/office/drawing/2014/main" id="{D5744DFF-5092-4FC2-B8E6-E2AB3F067D88}"/>
                  </a:ext>
                </a:extLst>
              </p:cNvPr>
              <p:cNvCxnSpPr/>
              <p:nvPr/>
            </p:nvCxnSpPr>
            <p:spPr bwMode="auto">
              <a:xfrm>
                <a:off x="2163307" y="3136222"/>
                <a:ext cx="516363" cy="190733"/>
              </a:xfrm>
              <a:prstGeom prst="lin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5E04C936-0D54-4B13-B6B3-EB2A81BF3E5B}"/>
                </a:ext>
              </a:extLst>
            </p:cNvPr>
            <p:cNvCxnSpPr>
              <a:cxnSpLocks/>
            </p:cNvCxnSpPr>
            <p:nvPr/>
          </p:nvCxnSpPr>
          <p:spPr>
            <a:xfrm>
              <a:off x="7571364" y="3557824"/>
              <a:ext cx="0" cy="185149"/>
            </a:xfrm>
            <a:prstGeom prst="line">
              <a:avLst/>
            </a:prstGeom>
            <a:ln w="12700">
              <a:solidFill>
                <a:srgbClr val="DF0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r Verbinder 127">
              <a:extLst>
                <a:ext uri="{FF2B5EF4-FFF2-40B4-BE49-F238E27FC236}">
                  <a16:creationId xmlns:a16="http://schemas.microsoft.com/office/drawing/2014/main" id="{366472EC-B813-4063-BC91-7C61214AAFFF}"/>
                </a:ext>
              </a:extLst>
            </p:cNvPr>
            <p:cNvCxnSpPr>
              <a:cxnSpLocks/>
            </p:cNvCxnSpPr>
            <p:nvPr/>
          </p:nvCxnSpPr>
          <p:spPr>
            <a:xfrm>
              <a:off x="5616508" y="3557824"/>
              <a:ext cx="1954856" cy="192263"/>
            </a:xfrm>
            <a:prstGeom prst="line">
              <a:avLst/>
            </a:prstGeom>
            <a:ln w="12700">
              <a:solidFill>
                <a:srgbClr val="DF00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908105F7-EB58-4D1E-A07C-4B7479060DD4}"/>
                </a:ext>
              </a:extLst>
            </p:cNvPr>
            <p:cNvSpPr/>
            <p:nvPr/>
          </p:nvSpPr>
          <p:spPr>
            <a:xfrm>
              <a:off x="7555259" y="3732764"/>
              <a:ext cx="36000" cy="36000"/>
            </a:xfrm>
            <a:prstGeom prst="ellipse">
              <a:avLst/>
            </a:prstGeom>
            <a:solidFill>
              <a:srgbClr val="DF0029"/>
            </a:solidFill>
            <a:ln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FB55F6A1-34E2-4A34-8225-155A1D43F3FC}"/>
              </a:ext>
            </a:extLst>
          </p:cNvPr>
          <p:cNvGrpSpPr/>
          <p:nvPr/>
        </p:nvGrpSpPr>
        <p:grpSpPr>
          <a:xfrm>
            <a:off x="716317" y="1412875"/>
            <a:ext cx="3886336" cy="4388348"/>
            <a:chOff x="716317" y="1412875"/>
            <a:chExt cx="3886336" cy="4388348"/>
          </a:xfrm>
        </p:grpSpPr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4BC149B8-8F47-40CF-B180-BBB6C1873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900" y="1412875"/>
              <a:ext cx="838200" cy="647700"/>
            </a:xfrm>
            <a:prstGeom prst="rect">
              <a:avLst/>
            </a:prstGeom>
          </p:spPr>
        </p:pic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4238984F-8CA8-4161-9151-E9E9D95A9A8D}"/>
                </a:ext>
              </a:extLst>
            </p:cNvPr>
            <p:cNvSpPr txBox="1"/>
            <p:nvPr/>
          </p:nvSpPr>
          <p:spPr>
            <a:xfrm rot="16200000">
              <a:off x="3441713" y="4984553"/>
              <a:ext cx="1325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/>
                <a:t>PL-Segments</a:t>
              </a:r>
            </a:p>
          </p:txBody>
        </p:sp>
        <p:sp>
          <p:nvSpPr>
            <p:cNvPr id="140" name="Geschweifte Klammer links 139">
              <a:extLst>
                <a:ext uri="{FF2B5EF4-FFF2-40B4-BE49-F238E27FC236}">
                  <a16:creationId xmlns:a16="http://schemas.microsoft.com/office/drawing/2014/main" id="{61125A05-1770-4DC0-A6C7-D559C2CDF2CB}"/>
                </a:ext>
              </a:extLst>
            </p:cNvPr>
            <p:cNvSpPr/>
            <p:nvPr/>
          </p:nvSpPr>
          <p:spPr>
            <a:xfrm>
              <a:off x="4410253" y="4752753"/>
              <a:ext cx="192400" cy="754912"/>
            </a:xfrm>
            <a:prstGeom prst="leftBrace">
              <a:avLst>
                <a:gd name="adj1" fmla="val 2688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1" name="Textfeld 140">
              <a:extLst>
                <a:ext uri="{FF2B5EF4-FFF2-40B4-BE49-F238E27FC236}">
                  <a16:creationId xmlns:a16="http://schemas.microsoft.com/office/drawing/2014/main" id="{70E541FF-2951-4C5C-A7E6-F4002E65C8C6}"/>
                </a:ext>
              </a:extLst>
            </p:cNvPr>
            <p:cNvSpPr txBox="1"/>
            <p:nvPr/>
          </p:nvSpPr>
          <p:spPr>
            <a:xfrm>
              <a:off x="716317" y="2715755"/>
              <a:ext cx="2749481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The number of different cable types possible in the PL depends on the number of connectors </a:t>
              </a:r>
            </a:p>
          </p:txBody>
        </p:sp>
        <p:cxnSp>
          <p:nvCxnSpPr>
            <p:cNvPr id="142" name="Gerade Verbindung 11">
              <a:extLst>
                <a:ext uri="{FF2B5EF4-FFF2-40B4-BE49-F238E27FC236}">
                  <a16:creationId xmlns:a16="http://schemas.microsoft.com/office/drawing/2014/main" id="{A9E3E482-4E81-4B4F-8DD6-8E8CE76D2B4E}"/>
                </a:ext>
              </a:extLst>
            </p:cNvPr>
            <p:cNvCxnSpPr>
              <a:cxnSpLocks/>
              <a:stCxn id="114" idx="2"/>
              <a:endCxn id="141" idx="0"/>
            </p:cNvCxnSpPr>
            <p:nvPr/>
          </p:nvCxnSpPr>
          <p:spPr bwMode="auto">
            <a:xfrm>
              <a:off x="1143000" y="2060575"/>
              <a:ext cx="948058" cy="655180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Gerade Verbindung 11">
              <a:extLst>
                <a:ext uri="{FF2B5EF4-FFF2-40B4-BE49-F238E27FC236}">
                  <a16:creationId xmlns:a16="http://schemas.microsoft.com/office/drawing/2014/main" id="{DE016352-FFF1-4261-8E70-AA88AF8ED6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65798" y="3669862"/>
              <a:ext cx="1025913" cy="1116241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9" name="Rechteck 148">
            <a:extLst>
              <a:ext uri="{FF2B5EF4-FFF2-40B4-BE49-F238E27FC236}">
                <a16:creationId xmlns:a16="http://schemas.microsoft.com/office/drawing/2014/main" id="{1C633386-EB01-49E7-830A-135E84136B87}"/>
              </a:ext>
            </a:extLst>
          </p:cNvPr>
          <p:cNvSpPr/>
          <p:nvPr/>
        </p:nvSpPr>
        <p:spPr>
          <a:xfrm>
            <a:off x="9029153" y="4002445"/>
            <a:ext cx="2517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</a:rPr>
              <a:t>Note:</a:t>
            </a:r>
          </a:p>
          <a:p>
            <a:r>
              <a:rPr lang="en-US" sz="1400" i="1" dirty="0">
                <a:latin typeface="Arial" panose="020B0604020202020204" pitchFamily="34" charset="0"/>
              </a:rPr>
              <a:t>Specific values are based on the </a:t>
            </a:r>
            <a:r>
              <a:rPr lang="en-US" sz="1400" i="1" dirty="0" err="1">
                <a:latin typeface="Arial" panose="020B0604020202020204" pitchFamily="34" charset="0"/>
              </a:rPr>
              <a:t>R&amp;Mfreenet</a:t>
            </a:r>
            <a:r>
              <a:rPr lang="en-US" sz="1400" i="1" dirty="0">
                <a:latin typeface="Arial" panose="020B0604020202020204" pitchFamily="34" charset="0"/>
              </a:rPr>
              <a:t> cable assortment and the formulas have been verified with it.       </a:t>
            </a:r>
            <a:br>
              <a:rPr lang="en-US" sz="1400" i="1" dirty="0">
                <a:latin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</a:rPr>
              <a:t>No guaranty can be made for other manufacturer's products.</a:t>
            </a:r>
            <a:r>
              <a:rPr lang="en-US" sz="1400" dirty="0"/>
              <a:t> </a:t>
            </a:r>
            <a:endParaRPr lang="de-CH" sz="1400" dirty="0"/>
          </a:p>
        </p:txBody>
      </p: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3B6ABBC3-E445-4E26-92DD-7455FFE7016C}"/>
              </a:ext>
            </a:extLst>
          </p:cNvPr>
          <p:cNvGrpSpPr/>
          <p:nvPr/>
        </p:nvGrpSpPr>
        <p:grpSpPr>
          <a:xfrm>
            <a:off x="730799" y="4015632"/>
            <a:ext cx="6174826" cy="2004168"/>
            <a:chOff x="730799" y="4015632"/>
            <a:chExt cx="6174826" cy="2004168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8D012EE-9B1B-4AC8-82E9-31C30BF4A2F7}"/>
                </a:ext>
              </a:extLst>
            </p:cNvPr>
            <p:cNvSpPr txBox="1"/>
            <p:nvPr/>
          </p:nvSpPr>
          <p:spPr>
            <a:xfrm>
              <a:off x="730799" y="4015632"/>
              <a:ext cx="2518941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sz="1200" dirty="0"/>
                <a:t>Cat.5e      @  Class D:	100%</a:t>
              </a:r>
            </a:p>
            <a:p>
              <a:r>
                <a:rPr lang="de-CH" sz="1200" dirty="0"/>
                <a:t>Cat.6        @  Class D:	105%</a:t>
              </a:r>
            </a:p>
            <a:p>
              <a:r>
                <a:rPr lang="de-CH" sz="1200" dirty="0"/>
                <a:t>Cat.6</a:t>
              </a:r>
              <a:r>
                <a:rPr lang="de-CH" sz="1200" baseline="-25000" dirty="0"/>
                <a:t>A</a:t>
              </a:r>
              <a:r>
                <a:rPr lang="de-CH" sz="1200" dirty="0"/>
                <a:t> / 7  @  Class D:	110%</a:t>
              </a:r>
            </a:p>
            <a:p>
              <a:r>
                <a:rPr lang="de-CH" sz="1200" dirty="0"/>
                <a:t>Cat.7</a:t>
              </a:r>
              <a:r>
                <a:rPr lang="de-CH" sz="1200" baseline="-25000" dirty="0"/>
                <a:t>A</a:t>
              </a:r>
              <a:r>
                <a:rPr lang="de-CH" sz="1200" dirty="0"/>
                <a:t>       @  Class D:	115%</a:t>
              </a:r>
            </a:p>
            <a:p>
              <a:r>
                <a:rPr lang="de-CH" sz="1200" dirty="0"/>
                <a:t>Cat.6        @  Class E:	100%</a:t>
              </a:r>
            </a:p>
            <a:p>
              <a:r>
                <a:rPr lang="de-CH" sz="1200" dirty="0"/>
                <a:t>Cat.6A / 7 @  Class E:	105%</a:t>
              </a:r>
            </a:p>
            <a:p>
              <a:r>
                <a:rPr lang="de-CH" sz="1200" dirty="0"/>
                <a:t>Cat.7A      @  Class E:	110%</a:t>
              </a:r>
            </a:p>
            <a:p>
              <a:r>
                <a:rPr lang="de-CH" sz="1200" dirty="0"/>
                <a:t>Cat.6A / 7 @  Class EA:	100%</a:t>
              </a:r>
            </a:p>
            <a:p>
              <a:r>
                <a:rPr lang="de-CH" sz="1200" dirty="0"/>
                <a:t>Cat.7</a:t>
              </a:r>
              <a:r>
                <a:rPr lang="de-CH" sz="1200" baseline="-25000" dirty="0"/>
                <a:t>A         </a:t>
              </a:r>
              <a:r>
                <a:rPr lang="de-CH" sz="1200" dirty="0"/>
                <a:t> @  Class EA:	105%</a:t>
              </a:r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4DF15A70-9175-4FF2-AC3C-A5330D5D6C72}"/>
                </a:ext>
              </a:extLst>
            </p:cNvPr>
            <p:cNvSpPr/>
            <p:nvPr/>
          </p:nvSpPr>
          <p:spPr>
            <a:xfrm>
              <a:off x="3238500" y="5467350"/>
              <a:ext cx="3667125" cy="552450"/>
            </a:xfrm>
            <a:custGeom>
              <a:avLst/>
              <a:gdLst>
                <a:gd name="connsiteX0" fmla="*/ 0 w 3667125"/>
                <a:gd name="connsiteY0" fmla="*/ 304800 h 552450"/>
                <a:gd name="connsiteX1" fmla="*/ 295275 w 3667125"/>
                <a:gd name="connsiteY1" fmla="*/ 552450 h 552450"/>
                <a:gd name="connsiteX2" fmla="*/ 3486150 w 3667125"/>
                <a:gd name="connsiteY2" fmla="*/ 542925 h 552450"/>
                <a:gd name="connsiteX3" fmla="*/ 3667125 w 3667125"/>
                <a:gd name="connsiteY3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125" h="552450">
                  <a:moveTo>
                    <a:pt x="0" y="304800"/>
                  </a:moveTo>
                  <a:lnTo>
                    <a:pt x="295275" y="552450"/>
                  </a:lnTo>
                  <a:lnTo>
                    <a:pt x="3486150" y="542925"/>
                  </a:lnTo>
                  <a:lnTo>
                    <a:pt x="3667125" y="0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53" name="Grafik 152">
            <a:extLst>
              <a:ext uri="{FF2B5EF4-FFF2-40B4-BE49-F238E27FC236}">
                <a16:creationId xmlns:a16="http://schemas.microsoft.com/office/drawing/2014/main" id="{F2035AC6-018D-4066-9BD1-C88FCD80A9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16" y="414104"/>
            <a:ext cx="2221829" cy="1595159"/>
          </a:xfrm>
          <a:prstGeom prst="rect">
            <a:avLst/>
          </a:prstGeom>
        </p:spPr>
      </p:pic>
      <p:sp>
        <p:nvSpPr>
          <p:cNvPr id="155" name="Fußzeilenplatzhalter 4">
            <a:extLst>
              <a:ext uri="{FF2B5EF4-FFF2-40B4-BE49-F238E27FC236}">
                <a16:creationId xmlns:a16="http://schemas.microsoft.com/office/drawing/2014/main" id="{DC0B8C78-5910-43AC-867B-7C1122298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59899FA-AF05-4A4B-A634-31CE24EBD1B3}"/>
              </a:ext>
            </a:extLst>
          </p:cNvPr>
          <p:cNvSpPr txBox="1"/>
          <p:nvPr/>
        </p:nvSpPr>
        <p:spPr>
          <a:xfrm>
            <a:off x="5180824" y="1389361"/>
            <a:ext cx="90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STP:</a:t>
            </a:r>
          </a:p>
          <a:p>
            <a:r>
              <a:rPr lang="en-US" sz="1000" i="1" dirty="0"/>
              <a:t>UTP: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13C02F1-0F7C-4A40-A170-40BA938CBBE2}"/>
              </a:ext>
            </a:extLst>
          </p:cNvPr>
          <p:cNvGrpSpPr/>
          <p:nvPr/>
        </p:nvGrpSpPr>
        <p:grpSpPr>
          <a:xfrm>
            <a:off x="3724208" y="1259355"/>
            <a:ext cx="4913585" cy="3617849"/>
            <a:chOff x="3724208" y="1259355"/>
            <a:chExt cx="4913585" cy="3617849"/>
          </a:xfrm>
        </p:grpSpPr>
        <p:grpSp>
          <p:nvGrpSpPr>
            <p:cNvPr id="159" name="Gruppieren 158">
              <a:extLst>
                <a:ext uri="{FF2B5EF4-FFF2-40B4-BE49-F238E27FC236}">
                  <a16:creationId xmlns:a16="http://schemas.microsoft.com/office/drawing/2014/main" id="{68C445B1-60B7-4874-915F-7FD2AA2A83FA}"/>
                </a:ext>
              </a:extLst>
            </p:cNvPr>
            <p:cNvGrpSpPr/>
            <p:nvPr/>
          </p:nvGrpSpPr>
          <p:grpSpPr>
            <a:xfrm>
              <a:off x="3724208" y="1259355"/>
              <a:ext cx="4913585" cy="3617849"/>
              <a:chOff x="3724208" y="1259355"/>
              <a:chExt cx="4913585" cy="3617849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32FF59BF-0B62-423C-9F7E-309021CAD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5493" y="1800693"/>
                <a:ext cx="1892300" cy="1758950"/>
              </a:xfrm>
              <a:prstGeom prst="rect">
                <a:avLst/>
              </a:prstGeom>
            </p:spPr>
          </p:pic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F2F0484B-5D84-4F32-83A2-F5EF38C1D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4208" y="1793878"/>
                <a:ext cx="1892300" cy="1917700"/>
              </a:xfrm>
              <a:prstGeom prst="rect">
                <a:avLst/>
              </a:prstGeom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4D9AB02E-2322-4555-888E-A380D9CF5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2050" y="1259355"/>
                <a:ext cx="977900" cy="488950"/>
              </a:xfrm>
              <a:prstGeom prst="rect">
                <a:avLst/>
              </a:prstGeom>
            </p:spPr>
          </p:pic>
          <p:cxnSp>
            <p:nvCxnSpPr>
              <p:cNvPr id="137" name="Gerade Verbindung 11">
                <a:extLst>
                  <a:ext uri="{FF2B5EF4-FFF2-40B4-BE49-F238E27FC236}">
                    <a16:creationId xmlns:a16="http://schemas.microsoft.com/office/drawing/2014/main" id="{A3F487F7-91FF-491F-92FC-A0783B038DC0}"/>
                  </a:ext>
                </a:extLst>
              </p:cNvPr>
              <p:cNvCxnSpPr>
                <a:endCxn id="121" idx="2"/>
              </p:cNvCxnSpPr>
              <p:nvPr/>
            </p:nvCxnSpPr>
            <p:spPr bwMode="auto">
              <a:xfrm flipV="1">
                <a:off x="5988600" y="1748305"/>
                <a:ext cx="192400" cy="3128899"/>
              </a:xfrm>
              <a:prstGeom prst="lin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D5AFB1E0-7579-4523-BACD-38DD1701ED56}"/>
                </a:ext>
              </a:extLst>
            </p:cNvPr>
            <p:cNvSpPr/>
            <p:nvPr/>
          </p:nvSpPr>
          <p:spPr>
            <a:xfrm>
              <a:off x="5606980" y="1728316"/>
              <a:ext cx="261257" cy="160774"/>
            </a:xfrm>
            <a:custGeom>
              <a:avLst/>
              <a:gdLst>
                <a:gd name="connsiteX0" fmla="*/ 251209 w 261257"/>
                <a:gd name="connsiteY0" fmla="*/ 0 h 160774"/>
                <a:gd name="connsiteX1" fmla="*/ 261257 w 261257"/>
                <a:gd name="connsiteY1" fmla="*/ 160774 h 160774"/>
                <a:gd name="connsiteX2" fmla="*/ 10049 w 261257"/>
                <a:gd name="connsiteY2" fmla="*/ 160774 h 160774"/>
                <a:gd name="connsiteX3" fmla="*/ 0 w 261257"/>
                <a:gd name="connsiteY3" fmla="*/ 160774 h 1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160774">
                  <a:moveTo>
                    <a:pt x="251209" y="0"/>
                  </a:moveTo>
                  <a:lnTo>
                    <a:pt x="261257" y="160774"/>
                  </a:lnTo>
                  <a:lnTo>
                    <a:pt x="10049" y="160774"/>
                  </a:lnTo>
                  <a:lnTo>
                    <a:pt x="0" y="160774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FABE7C10-59D7-41D0-B0E7-2E69E640A50A}"/>
                </a:ext>
              </a:extLst>
            </p:cNvPr>
            <p:cNvSpPr/>
            <p:nvPr/>
          </p:nvSpPr>
          <p:spPr>
            <a:xfrm rot="16200000">
              <a:off x="6750039" y="1407000"/>
              <a:ext cx="300287" cy="487097"/>
            </a:xfrm>
            <a:custGeom>
              <a:avLst/>
              <a:gdLst>
                <a:gd name="connsiteX0" fmla="*/ 251209 w 261257"/>
                <a:gd name="connsiteY0" fmla="*/ 0 h 160774"/>
                <a:gd name="connsiteX1" fmla="*/ 261257 w 261257"/>
                <a:gd name="connsiteY1" fmla="*/ 160774 h 160774"/>
                <a:gd name="connsiteX2" fmla="*/ 10049 w 261257"/>
                <a:gd name="connsiteY2" fmla="*/ 160774 h 160774"/>
                <a:gd name="connsiteX3" fmla="*/ 0 w 261257"/>
                <a:gd name="connsiteY3" fmla="*/ 160774 h 16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257" h="160774">
                  <a:moveTo>
                    <a:pt x="251209" y="0"/>
                  </a:moveTo>
                  <a:lnTo>
                    <a:pt x="261257" y="160774"/>
                  </a:lnTo>
                  <a:lnTo>
                    <a:pt x="10049" y="160774"/>
                  </a:lnTo>
                  <a:lnTo>
                    <a:pt x="0" y="160774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5755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Segment definition                                            (2)</a:t>
            </a:r>
            <a:br>
              <a:rPr lang="en-US" altLang="en-US" dirty="0"/>
            </a:br>
            <a:r>
              <a:rPr lang="en-US" altLang="en-US" sz="2400" dirty="0">
                <a:solidFill>
                  <a:schemeClr val="tx1"/>
                </a:solidFill>
              </a:rPr>
              <a:t>Cable pathway description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12</a:t>
            </a:fld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180BBB-95D6-4452-A196-ACDA23535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927" y="395341"/>
            <a:ext cx="2231522" cy="1602118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48EB13C4-7FBB-402B-990B-3B1C5CB1E5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729" y="2821964"/>
            <a:ext cx="3160450" cy="1777753"/>
          </a:xfrm>
          <a:prstGeom prst="rect">
            <a:avLst/>
          </a:prstGeom>
        </p:spPr>
      </p:pic>
      <p:sp>
        <p:nvSpPr>
          <p:cNvPr id="192" name="Fußzeilenplatzhalter 4">
            <a:extLst>
              <a:ext uri="{FF2B5EF4-FFF2-40B4-BE49-F238E27FC236}">
                <a16:creationId xmlns:a16="http://schemas.microsoft.com/office/drawing/2014/main" id="{12E98C29-645A-4CBB-8DD4-B55359C9F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BC94CD23-2635-49B0-8575-F24A3926D16D}"/>
              </a:ext>
            </a:extLst>
          </p:cNvPr>
          <p:cNvGrpSpPr/>
          <p:nvPr/>
        </p:nvGrpSpPr>
        <p:grpSpPr>
          <a:xfrm>
            <a:off x="732366" y="3658987"/>
            <a:ext cx="3892492" cy="738664"/>
            <a:chOff x="732366" y="3658987"/>
            <a:chExt cx="3892492" cy="738664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FC640B3-7168-42B3-BDAE-0C9BA86098C6}"/>
                </a:ext>
              </a:extLst>
            </p:cNvPr>
            <p:cNvSpPr txBox="1"/>
            <p:nvPr/>
          </p:nvSpPr>
          <p:spPr>
            <a:xfrm>
              <a:off x="732366" y="3658987"/>
              <a:ext cx="3055482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Ambient temperature in the cabling pathway during the hottest time of the year</a:t>
              </a:r>
            </a:p>
          </p:txBody>
        </p:sp>
        <p:cxnSp>
          <p:nvCxnSpPr>
            <p:cNvPr id="193" name="Gerade Verbindung 11">
              <a:extLst>
                <a:ext uri="{FF2B5EF4-FFF2-40B4-BE49-F238E27FC236}">
                  <a16:creationId xmlns:a16="http://schemas.microsoft.com/office/drawing/2014/main" id="{29D07459-0E79-4251-8BF1-BE3E9A30BF8D}"/>
                </a:ext>
              </a:extLst>
            </p:cNvPr>
            <p:cNvCxnSpPr>
              <a:cxnSpLocks/>
              <a:stCxn id="25" idx="3"/>
            </p:cNvCxnSpPr>
            <p:nvPr/>
          </p:nvCxnSpPr>
          <p:spPr bwMode="auto">
            <a:xfrm>
              <a:off x="3787848" y="4028319"/>
              <a:ext cx="837010" cy="0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90CD2722-C119-4F31-A1ED-D455B1F1345B}"/>
              </a:ext>
            </a:extLst>
          </p:cNvPr>
          <p:cNvGrpSpPr/>
          <p:nvPr/>
        </p:nvGrpSpPr>
        <p:grpSpPr>
          <a:xfrm>
            <a:off x="3733270" y="1324008"/>
            <a:ext cx="2000250" cy="2334979"/>
            <a:chOff x="3733270" y="1324008"/>
            <a:chExt cx="2000250" cy="2334979"/>
          </a:xfrm>
        </p:grpSpPr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E1B2DCEE-8AEF-4324-8DC4-C31A2FB3A385}"/>
                </a:ext>
              </a:extLst>
            </p:cNvPr>
            <p:cNvGrpSpPr/>
            <p:nvPr/>
          </p:nvGrpSpPr>
          <p:grpSpPr>
            <a:xfrm>
              <a:off x="3733270" y="1324008"/>
              <a:ext cx="2000250" cy="1077913"/>
              <a:chOff x="4086162" y="1814520"/>
              <a:chExt cx="2000250" cy="1077913"/>
            </a:xfrm>
          </p:grpSpPr>
          <p:sp>
            <p:nvSpPr>
              <p:cNvPr id="39" name="Freihandform 38">
                <a:extLst>
                  <a:ext uri="{FF2B5EF4-FFF2-40B4-BE49-F238E27FC236}">
                    <a16:creationId xmlns:a16="http://schemas.microsoft.com/office/drawing/2014/main" id="{C55DF818-25C1-4CCB-8BB9-A6F9411C8561}"/>
                  </a:ext>
                </a:extLst>
              </p:cNvPr>
              <p:cNvSpPr/>
              <p:nvPr/>
            </p:nvSpPr>
            <p:spPr bwMode="auto">
              <a:xfrm>
                <a:off x="4086162" y="1978033"/>
                <a:ext cx="2000250" cy="914400"/>
              </a:xfrm>
              <a:custGeom>
                <a:avLst/>
                <a:gdLst>
                  <a:gd name="connsiteX0" fmla="*/ 9525 w 2000250"/>
                  <a:gd name="connsiteY0" fmla="*/ 0 h 914400"/>
                  <a:gd name="connsiteX1" fmla="*/ 0 w 2000250"/>
                  <a:gd name="connsiteY1" fmla="*/ 914400 h 914400"/>
                  <a:gd name="connsiteX2" fmla="*/ 2000250 w 2000250"/>
                  <a:gd name="connsiteY2" fmla="*/ 904875 h 914400"/>
                  <a:gd name="connsiteX3" fmla="*/ 1990725 w 2000250"/>
                  <a:gd name="connsiteY3" fmla="*/ 2857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0" h="914400">
                    <a:moveTo>
                      <a:pt x="9525" y="0"/>
                    </a:moveTo>
                    <a:lnTo>
                      <a:pt x="0" y="914400"/>
                    </a:lnTo>
                    <a:lnTo>
                      <a:pt x="2000250" y="904875"/>
                    </a:lnTo>
                    <a:lnTo>
                      <a:pt x="1990725" y="28575"/>
                    </a:lnTo>
                  </a:path>
                </a:pathLst>
              </a:custGeom>
              <a:noFill/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BC242ACE-78FB-43F1-9BA2-816F2E5EB7DA}"/>
                  </a:ext>
                </a:extLst>
              </p:cNvPr>
              <p:cNvSpPr/>
              <p:nvPr/>
            </p:nvSpPr>
            <p:spPr bwMode="auto">
              <a:xfrm>
                <a:off x="41322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1E1BA6D4-8DD3-45A3-A144-7DF1C637FE54}"/>
                  </a:ext>
                </a:extLst>
              </p:cNvPr>
              <p:cNvSpPr/>
              <p:nvPr/>
            </p:nvSpPr>
            <p:spPr bwMode="auto">
              <a:xfrm>
                <a:off x="42846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018142B9-E072-45E7-B337-3EACAB435998}"/>
                  </a:ext>
                </a:extLst>
              </p:cNvPr>
              <p:cNvSpPr/>
              <p:nvPr/>
            </p:nvSpPr>
            <p:spPr bwMode="auto">
              <a:xfrm>
                <a:off x="4437074" y="2709936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10B88D4D-93CB-4523-8173-3D6FCC702BD5}"/>
                  </a:ext>
                </a:extLst>
              </p:cNvPr>
              <p:cNvSpPr/>
              <p:nvPr/>
            </p:nvSpPr>
            <p:spPr bwMode="auto">
              <a:xfrm>
                <a:off x="45894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2104B0AA-F8A1-48FE-92DA-7C693F2EE1E5}"/>
                  </a:ext>
                </a:extLst>
              </p:cNvPr>
              <p:cNvSpPr/>
              <p:nvPr/>
            </p:nvSpPr>
            <p:spPr bwMode="auto">
              <a:xfrm>
                <a:off x="47418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939AE5B3-4531-4085-BE29-662A825D03EF}"/>
                  </a:ext>
                </a:extLst>
              </p:cNvPr>
              <p:cNvSpPr/>
              <p:nvPr/>
            </p:nvSpPr>
            <p:spPr bwMode="auto">
              <a:xfrm>
                <a:off x="48942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D4EC2303-B752-4FA7-9BA9-DD58AF0AF622}"/>
                  </a:ext>
                </a:extLst>
              </p:cNvPr>
              <p:cNvSpPr/>
              <p:nvPr/>
            </p:nvSpPr>
            <p:spPr bwMode="auto">
              <a:xfrm>
                <a:off x="50466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0D19A56C-9647-4800-885A-90091B300BEB}"/>
                  </a:ext>
                </a:extLst>
              </p:cNvPr>
              <p:cNvSpPr/>
              <p:nvPr/>
            </p:nvSpPr>
            <p:spPr bwMode="auto">
              <a:xfrm>
                <a:off x="51990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45394099-0F40-416D-946E-41B22000F06B}"/>
                  </a:ext>
                </a:extLst>
              </p:cNvPr>
              <p:cNvSpPr/>
              <p:nvPr/>
            </p:nvSpPr>
            <p:spPr bwMode="auto">
              <a:xfrm>
                <a:off x="5351474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77619183-9D7D-4B01-91A8-DE75914622A3}"/>
                  </a:ext>
                </a:extLst>
              </p:cNvPr>
              <p:cNvSpPr/>
              <p:nvPr/>
            </p:nvSpPr>
            <p:spPr bwMode="auto">
              <a:xfrm>
                <a:off x="5500426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6F60DE5A-F5D2-436B-AE6D-B11FAE74C1A5}"/>
                  </a:ext>
                </a:extLst>
              </p:cNvPr>
              <p:cNvSpPr/>
              <p:nvPr/>
            </p:nvSpPr>
            <p:spPr bwMode="auto">
              <a:xfrm>
                <a:off x="5652826" y="270992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DF7CE585-029F-4CBC-99FB-4C77B5E431E6}"/>
                  </a:ext>
                </a:extLst>
              </p:cNvPr>
              <p:cNvSpPr/>
              <p:nvPr/>
            </p:nvSpPr>
            <p:spPr bwMode="auto">
              <a:xfrm>
                <a:off x="5805226" y="2709936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F5510EE6-9881-4356-B69E-EE97D907BAB3}"/>
                  </a:ext>
                </a:extLst>
              </p:cNvPr>
              <p:cNvSpPr/>
              <p:nvPr/>
            </p:nvSpPr>
            <p:spPr bwMode="auto">
              <a:xfrm>
                <a:off x="42151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6E01C096-1322-486E-A91C-D0C687A9DCC1}"/>
                  </a:ext>
                </a:extLst>
              </p:cNvPr>
              <p:cNvSpPr/>
              <p:nvPr/>
            </p:nvSpPr>
            <p:spPr bwMode="auto">
              <a:xfrm>
                <a:off x="43675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A532E5D3-106C-4E26-8E71-70EDD8A4F606}"/>
                  </a:ext>
                </a:extLst>
              </p:cNvPr>
              <p:cNvSpPr/>
              <p:nvPr/>
            </p:nvSpPr>
            <p:spPr bwMode="auto">
              <a:xfrm>
                <a:off x="4519977" y="258497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86512BE0-1B57-46FE-B656-11509AF0A626}"/>
                  </a:ext>
                </a:extLst>
              </p:cNvPr>
              <p:cNvSpPr/>
              <p:nvPr/>
            </p:nvSpPr>
            <p:spPr bwMode="auto">
              <a:xfrm>
                <a:off x="46723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155CB94A-0050-48AA-9512-EAA94B48CB7F}"/>
                  </a:ext>
                </a:extLst>
              </p:cNvPr>
              <p:cNvSpPr/>
              <p:nvPr/>
            </p:nvSpPr>
            <p:spPr bwMode="auto">
              <a:xfrm>
                <a:off x="48247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5AE4D4E0-027C-451B-8149-8A68D513FF4C}"/>
                  </a:ext>
                </a:extLst>
              </p:cNvPr>
              <p:cNvSpPr/>
              <p:nvPr/>
            </p:nvSpPr>
            <p:spPr bwMode="auto">
              <a:xfrm>
                <a:off x="49771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C8D5848F-3483-4E93-8C03-B25F1C5C7E5A}"/>
                  </a:ext>
                </a:extLst>
              </p:cNvPr>
              <p:cNvSpPr/>
              <p:nvPr/>
            </p:nvSpPr>
            <p:spPr bwMode="auto">
              <a:xfrm>
                <a:off x="51295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A20C0D8D-5E5E-4B86-BD35-0CD73857B5BB}"/>
                  </a:ext>
                </a:extLst>
              </p:cNvPr>
              <p:cNvSpPr/>
              <p:nvPr/>
            </p:nvSpPr>
            <p:spPr bwMode="auto">
              <a:xfrm>
                <a:off x="52819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1A2D7AE7-2942-4F4A-87F0-9F3DB6C71459}"/>
                  </a:ext>
                </a:extLst>
              </p:cNvPr>
              <p:cNvSpPr/>
              <p:nvPr/>
            </p:nvSpPr>
            <p:spPr bwMode="auto">
              <a:xfrm>
                <a:off x="5434377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FFA14A3F-9FAB-446F-B2D9-392B74422505}"/>
                  </a:ext>
                </a:extLst>
              </p:cNvPr>
              <p:cNvSpPr/>
              <p:nvPr/>
            </p:nvSpPr>
            <p:spPr bwMode="auto">
              <a:xfrm>
                <a:off x="5583329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82B9A8F0-C3E5-4FB8-9D41-6B11DCC8141A}"/>
                  </a:ext>
                </a:extLst>
              </p:cNvPr>
              <p:cNvSpPr/>
              <p:nvPr/>
            </p:nvSpPr>
            <p:spPr bwMode="auto">
              <a:xfrm>
                <a:off x="5735729" y="258495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D0573206-FAA1-4030-AEA3-B42DA0EEEC7E}"/>
                  </a:ext>
                </a:extLst>
              </p:cNvPr>
              <p:cNvSpPr/>
              <p:nvPr/>
            </p:nvSpPr>
            <p:spPr bwMode="auto">
              <a:xfrm>
                <a:off x="5888129" y="258497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D06A9BFF-4A52-41FF-B626-46BC27659C57}"/>
                  </a:ext>
                </a:extLst>
              </p:cNvPr>
              <p:cNvSpPr/>
              <p:nvPr/>
            </p:nvSpPr>
            <p:spPr bwMode="auto">
              <a:xfrm>
                <a:off x="41432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84A176F9-5A09-4390-8147-829E71844FE6}"/>
                  </a:ext>
                </a:extLst>
              </p:cNvPr>
              <p:cNvSpPr/>
              <p:nvPr/>
            </p:nvSpPr>
            <p:spPr bwMode="auto">
              <a:xfrm>
                <a:off x="42956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6BE00082-E8AE-4E64-A55D-29FD0204074C}"/>
                  </a:ext>
                </a:extLst>
              </p:cNvPr>
              <p:cNvSpPr/>
              <p:nvPr/>
            </p:nvSpPr>
            <p:spPr bwMode="auto">
              <a:xfrm>
                <a:off x="4448051" y="246357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8343FF34-57C4-4308-B6F8-7E4466931BB6}"/>
                  </a:ext>
                </a:extLst>
              </p:cNvPr>
              <p:cNvSpPr/>
              <p:nvPr/>
            </p:nvSpPr>
            <p:spPr bwMode="auto">
              <a:xfrm>
                <a:off x="46004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59CEAECF-8C53-4E5F-A5A3-C67989AF0334}"/>
                  </a:ext>
                </a:extLst>
              </p:cNvPr>
              <p:cNvSpPr/>
              <p:nvPr/>
            </p:nvSpPr>
            <p:spPr bwMode="auto">
              <a:xfrm>
                <a:off x="47528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AAE76FFA-2A11-4F9F-98CF-01973721B3E9}"/>
                  </a:ext>
                </a:extLst>
              </p:cNvPr>
              <p:cNvSpPr/>
              <p:nvPr/>
            </p:nvSpPr>
            <p:spPr bwMode="auto">
              <a:xfrm>
                <a:off x="49052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F8FF6615-15A3-4CEA-902C-66C4A07E9E6C}"/>
                  </a:ext>
                </a:extLst>
              </p:cNvPr>
              <p:cNvSpPr/>
              <p:nvPr/>
            </p:nvSpPr>
            <p:spPr bwMode="auto">
              <a:xfrm>
                <a:off x="50576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4575C81C-4C53-4050-9EF9-68699AD6E7D0}"/>
                  </a:ext>
                </a:extLst>
              </p:cNvPr>
              <p:cNvSpPr/>
              <p:nvPr/>
            </p:nvSpPr>
            <p:spPr bwMode="auto">
              <a:xfrm>
                <a:off x="52100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B58B30D2-54A5-4A14-86F5-DDDA9ED5A054}"/>
                  </a:ext>
                </a:extLst>
              </p:cNvPr>
              <p:cNvSpPr/>
              <p:nvPr/>
            </p:nvSpPr>
            <p:spPr bwMode="auto">
              <a:xfrm>
                <a:off x="5362451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78AB02C5-7172-4177-93A4-D6D84EDEB878}"/>
                  </a:ext>
                </a:extLst>
              </p:cNvPr>
              <p:cNvSpPr/>
              <p:nvPr/>
            </p:nvSpPr>
            <p:spPr bwMode="auto">
              <a:xfrm>
                <a:off x="5511403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B6D1FB0F-A054-4C60-8C5D-31AF60183B4B}"/>
                  </a:ext>
                </a:extLst>
              </p:cNvPr>
              <p:cNvSpPr/>
              <p:nvPr/>
            </p:nvSpPr>
            <p:spPr bwMode="auto">
              <a:xfrm>
                <a:off x="5663803" y="2463558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AAFA6030-CB33-4680-A48E-1F666EBA319C}"/>
                  </a:ext>
                </a:extLst>
              </p:cNvPr>
              <p:cNvSpPr/>
              <p:nvPr/>
            </p:nvSpPr>
            <p:spPr bwMode="auto">
              <a:xfrm>
                <a:off x="5816203" y="246357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6E389EC6-04EE-45D5-AC34-5C53722B2BA8}"/>
                  </a:ext>
                </a:extLst>
              </p:cNvPr>
              <p:cNvSpPr/>
              <p:nvPr/>
            </p:nvSpPr>
            <p:spPr bwMode="auto">
              <a:xfrm>
                <a:off x="42157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A3A3BA8D-9BFB-4967-859E-D507A3CCDBA3}"/>
                  </a:ext>
                </a:extLst>
              </p:cNvPr>
              <p:cNvSpPr/>
              <p:nvPr/>
            </p:nvSpPr>
            <p:spPr bwMode="auto">
              <a:xfrm>
                <a:off x="43681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F135BB5F-0802-4A62-9AEB-F04596015ED6}"/>
                  </a:ext>
                </a:extLst>
              </p:cNvPr>
              <p:cNvSpPr/>
              <p:nvPr/>
            </p:nvSpPr>
            <p:spPr bwMode="auto">
              <a:xfrm>
                <a:off x="4520550" y="23414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5F63708A-700C-42BB-A3E4-3BC4E58860E3}"/>
                  </a:ext>
                </a:extLst>
              </p:cNvPr>
              <p:cNvSpPr/>
              <p:nvPr/>
            </p:nvSpPr>
            <p:spPr bwMode="auto">
              <a:xfrm>
                <a:off x="46729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A391E080-8180-43D7-A8EC-EDE2A6E2FCAA}"/>
                  </a:ext>
                </a:extLst>
              </p:cNvPr>
              <p:cNvSpPr/>
              <p:nvPr/>
            </p:nvSpPr>
            <p:spPr bwMode="auto">
              <a:xfrm>
                <a:off x="48253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id="{C5C916C0-3860-4293-B7F8-2E4F93AC5CA8}"/>
                  </a:ext>
                </a:extLst>
              </p:cNvPr>
              <p:cNvSpPr/>
              <p:nvPr/>
            </p:nvSpPr>
            <p:spPr bwMode="auto">
              <a:xfrm>
                <a:off x="49777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C6E7BB06-D8BB-4690-B849-4308F607C62B}"/>
                  </a:ext>
                </a:extLst>
              </p:cNvPr>
              <p:cNvSpPr/>
              <p:nvPr/>
            </p:nvSpPr>
            <p:spPr bwMode="auto">
              <a:xfrm>
                <a:off x="51301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id="{E986B01D-9A42-4425-B04A-1D38688ED63D}"/>
                  </a:ext>
                </a:extLst>
              </p:cNvPr>
              <p:cNvSpPr/>
              <p:nvPr/>
            </p:nvSpPr>
            <p:spPr bwMode="auto">
              <a:xfrm>
                <a:off x="52825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id="{E298A455-1559-46EC-9F9C-8A0420D4EE9C}"/>
                  </a:ext>
                </a:extLst>
              </p:cNvPr>
              <p:cNvSpPr/>
              <p:nvPr/>
            </p:nvSpPr>
            <p:spPr bwMode="auto">
              <a:xfrm>
                <a:off x="5434950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A720CCD7-6683-43F2-8E7E-FAB9504F3944}"/>
                  </a:ext>
                </a:extLst>
              </p:cNvPr>
              <p:cNvSpPr/>
              <p:nvPr/>
            </p:nvSpPr>
            <p:spPr bwMode="auto">
              <a:xfrm>
                <a:off x="5583902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62A0383C-413B-4FC7-8D8E-FCE340C188EC}"/>
                  </a:ext>
                </a:extLst>
              </p:cNvPr>
              <p:cNvSpPr/>
              <p:nvPr/>
            </p:nvSpPr>
            <p:spPr bwMode="auto">
              <a:xfrm>
                <a:off x="5736302" y="2341414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9E41A9C0-3967-4898-955D-4F93709EB061}"/>
                  </a:ext>
                </a:extLst>
              </p:cNvPr>
              <p:cNvSpPr/>
              <p:nvPr/>
            </p:nvSpPr>
            <p:spPr bwMode="auto">
              <a:xfrm>
                <a:off x="5888702" y="23414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83052800-5E3F-4C84-8C22-9FC1A59E2680}"/>
                  </a:ext>
                </a:extLst>
              </p:cNvPr>
              <p:cNvSpPr/>
              <p:nvPr/>
            </p:nvSpPr>
            <p:spPr bwMode="auto">
              <a:xfrm>
                <a:off x="41407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13F7C579-4F20-405C-839A-19382A4F5D68}"/>
                  </a:ext>
                </a:extLst>
              </p:cNvPr>
              <p:cNvSpPr/>
              <p:nvPr/>
            </p:nvSpPr>
            <p:spPr bwMode="auto">
              <a:xfrm>
                <a:off x="42931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9403993B-CB1B-4980-9B25-B8BD36B5F02A}"/>
                  </a:ext>
                </a:extLst>
              </p:cNvPr>
              <p:cNvSpPr/>
              <p:nvPr/>
            </p:nvSpPr>
            <p:spPr bwMode="auto">
              <a:xfrm>
                <a:off x="4445540" y="2214346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9BA5C658-45E5-441E-B321-4B34D7A8DE11}"/>
                  </a:ext>
                </a:extLst>
              </p:cNvPr>
              <p:cNvSpPr/>
              <p:nvPr/>
            </p:nvSpPr>
            <p:spPr bwMode="auto">
              <a:xfrm>
                <a:off x="45979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09E9A600-A144-424B-BFA5-8EC2946A5D75}"/>
                  </a:ext>
                </a:extLst>
              </p:cNvPr>
              <p:cNvSpPr/>
              <p:nvPr/>
            </p:nvSpPr>
            <p:spPr bwMode="auto">
              <a:xfrm>
                <a:off x="47503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CF076B73-A562-424E-8269-6F4628D9FB02}"/>
                  </a:ext>
                </a:extLst>
              </p:cNvPr>
              <p:cNvSpPr/>
              <p:nvPr/>
            </p:nvSpPr>
            <p:spPr bwMode="auto">
              <a:xfrm>
                <a:off x="49027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9" name="Ellipse 98">
                <a:extLst>
                  <a:ext uri="{FF2B5EF4-FFF2-40B4-BE49-F238E27FC236}">
                    <a16:creationId xmlns:a16="http://schemas.microsoft.com/office/drawing/2014/main" id="{F036977F-BB6F-4C93-A835-13F9612EBF8F}"/>
                  </a:ext>
                </a:extLst>
              </p:cNvPr>
              <p:cNvSpPr/>
              <p:nvPr/>
            </p:nvSpPr>
            <p:spPr bwMode="auto">
              <a:xfrm>
                <a:off x="50551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C47C99D6-93BE-4C7F-9689-DB4D67B2EDAE}"/>
                  </a:ext>
                </a:extLst>
              </p:cNvPr>
              <p:cNvSpPr/>
              <p:nvPr/>
            </p:nvSpPr>
            <p:spPr bwMode="auto">
              <a:xfrm>
                <a:off x="52075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Ellipse 100">
                <a:extLst>
                  <a:ext uri="{FF2B5EF4-FFF2-40B4-BE49-F238E27FC236}">
                    <a16:creationId xmlns:a16="http://schemas.microsoft.com/office/drawing/2014/main" id="{2033976C-77F9-4841-B52A-F5BD63189173}"/>
                  </a:ext>
                </a:extLst>
              </p:cNvPr>
              <p:cNvSpPr/>
              <p:nvPr/>
            </p:nvSpPr>
            <p:spPr bwMode="auto">
              <a:xfrm>
                <a:off x="5359940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5645E091-1332-4C15-86C9-039689A1D0F8}"/>
                  </a:ext>
                </a:extLst>
              </p:cNvPr>
              <p:cNvSpPr/>
              <p:nvPr/>
            </p:nvSpPr>
            <p:spPr bwMode="auto">
              <a:xfrm>
                <a:off x="5508892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Ellipse 102">
                <a:extLst>
                  <a:ext uri="{FF2B5EF4-FFF2-40B4-BE49-F238E27FC236}">
                    <a16:creationId xmlns:a16="http://schemas.microsoft.com/office/drawing/2014/main" id="{D5E3F328-4802-4B62-8730-F0B7CED1372E}"/>
                  </a:ext>
                </a:extLst>
              </p:cNvPr>
              <p:cNvSpPr/>
              <p:nvPr/>
            </p:nvSpPr>
            <p:spPr bwMode="auto">
              <a:xfrm>
                <a:off x="5661292" y="2214330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id="{97433A7A-C8C0-4FD4-A208-D92C8EC32236}"/>
                  </a:ext>
                </a:extLst>
              </p:cNvPr>
              <p:cNvSpPr/>
              <p:nvPr/>
            </p:nvSpPr>
            <p:spPr bwMode="auto">
              <a:xfrm>
                <a:off x="5813692" y="2214346"/>
                <a:ext cx="144000" cy="144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810E6D13-B814-4D70-88FE-E921175E5CC6}"/>
                  </a:ext>
                </a:extLst>
              </p:cNvPr>
              <p:cNvSpPr txBox="1"/>
              <p:nvPr/>
            </p:nvSpPr>
            <p:spPr>
              <a:xfrm>
                <a:off x="4132274" y="1814520"/>
                <a:ext cx="1888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Containment width x mm</a:t>
                </a:r>
              </a:p>
            </p:txBody>
          </p:sp>
          <p:cxnSp>
            <p:nvCxnSpPr>
              <p:cNvPr id="38" name="Gerade Verbindung 37">
                <a:extLst>
                  <a:ext uri="{FF2B5EF4-FFF2-40B4-BE49-F238E27FC236}">
                    <a16:creationId xmlns:a16="http://schemas.microsoft.com/office/drawing/2014/main" id="{31E2CEDC-3FAB-45BC-ABCA-EB0C6802F1E9}"/>
                  </a:ext>
                </a:extLst>
              </p:cNvPr>
              <p:cNvCxnSpPr/>
              <p:nvPr/>
            </p:nvCxnSpPr>
            <p:spPr bwMode="auto">
              <a:xfrm flipH="1" flipV="1">
                <a:off x="4143251" y="2085970"/>
                <a:ext cx="1910013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94" name="Gerade Verbindung 11">
              <a:extLst>
                <a:ext uri="{FF2B5EF4-FFF2-40B4-BE49-F238E27FC236}">
                  <a16:creationId xmlns:a16="http://schemas.microsoft.com/office/drawing/2014/main" id="{CD9EE445-369D-493E-8F66-F3E751F39841}"/>
                </a:ext>
              </a:extLst>
            </p:cNvPr>
            <p:cNvCxnSpPr>
              <a:cxnSpLocks/>
              <a:endCxn id="60" idx="7"/>
            </p:cNvCxnSpPr>
            <p:nvPr/>
          </p:nvCxnSpPr>
          <p:spPr bwMode="auto">
            <a:xfrm flipH="1" flipV="1">
              <a:off x="4442397" y="2115530"/>
              <a:ext cx="630688" cy="1543457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90A88FBD-90F1-4F17-8623-37F0679563C3}"/>
              </a:ext>
            </a:extLst>
          </p:cNvPr>
          <p:cNvGrpSpPr/>
          <p:nvPr/>
        </p:nvGrpSpPr>
        <p:grpSpPr>
          <a:xfrm>
            <a:off x="4931417" y="1323595"/>
            <a:ext cx="3233350" cy="2303136"/>
            <a:chOff x="4931417" y="1323595"/>
            <a:chExt cx="3233350" cy="2303136"/>
          </a:xfrm>
        </p:grpSpPr>
        <p:grpSp>
          <p:nvGrpSpPr>
            <p:cNvPr id="212" name="Gruppieren 211">
              <a:extLst>
                <a:ext uri="{FF2B5EF4-FFF2-40B4-BE49-F238E27FC236}">
                  <a16:creationId xmlns:a16="http://schemas.microsoft.com/office/drawing/2014/main" id="{5140E5B2-5979-4065-8BDD-7FA1D9577634}"/>
                </a:ext>
              </a:extLst>
            </p:cNvPr>
            <p:cNvGrpSpPr/>
            <p:nvPr/>
          </p:nvGrpSpPr>
          <p:grpSpPr>
            <a:xfrm>
              <a:off x="6275889" y="1323595"/>
              <a:ext cx="1888878" cy="1098562"/>
              <a:chOff x="6275889" y="1323595"/>
              <a:chExt cx="1888878" cy="1098562"/>
            </a:xfrm>
          </p:grpSpPr>
          <p:sp>
            <p:nvSpPr>
              <p:cNvPr id="183" name="Textfeld 182">
                <a:extLst>
                  <a:ext uri="{FF2B5EF4-FFF2-40B4-BE49-F238E27FC236}">
                    <a16:creationId xmlns:a16="http://schemas.microsoft.com/office/drawing/2014/main" id="{87E0271D-74DD-436E-8AB9-0745632F697E}"/>
                  </a:ext>
                </a:extLst>
              </p:cNvPr>
              <p:cNvSpPr txBox="1"/>
              <p:nvPr/>
            </p:nvSpPr>
            <p:spPr>
              <a:xfrm>
                <a:off x="6275889" y="1323595"/>
                <a:ext cx="1888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Containment width = 0</a:t>
                </a:r>
              </a:p>
            </p:txBody>
          </p:sp>
          <p:grpSp>
            <p:nvGrpSpPr>
              <p:cNvPr id="211" name="Gruppieren 210">
                <a:extLst>
                  <a:ext uri="{FF2B5EF4-FFF2-40B4-BE49-F238E27FC236}">
                    <a16:creationId xmlns:a16="http://schemas.microsoft.com/office/drawing/2014/main" id="{BA69B62A-C140-42F8-9045-F745732AD731}"/>
                  </a:ext>
                </a:extLst>
              </p:cNvPr>
              <p:cNvGrpSpPr/>
              <p:nvPr/>
            </p:nvGrpSpPr>
            <p:grpSpPr>
              <a:xfrm>
                <a:off x="6742434" y="1666157"/>
                <a:ext cx="756000" cy="756000"/>
                <a:chOff x="6742434" y="1666157"/>
                <a:chExt cx="756000" cy="756000"/>
              </a:xfrm>
            </p:grpSpPr>
            <p:sp>
              <p:nvSpPr>
                <p:cNvPr id="127" name="Ellipse 126">
                  <a:extLst>
                    <a:ext uri="{FF2B5EF4-FFF2-40B4-BE49-F238E27FC236}">
                      <a16:creationId xmlns:a16="http://schemas.microsoft.com/office/drawing/2014/main" id="{4F1B0A9A-01F4-4B09-8DDA-7A7621157CB5}"/>
                    </a:ext>
                  </a:extLst>
                </p:cNvPr>
                <p:cNvSpPr/>
                <p:nvPr/>
              </p:nvSpPr>
              <p:spPr bwMode="auto">
                <a:xfrm>
                  <a:off x="6885489" y="2218995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8" name="Ellipse 127">
                  <a:extLst>
                    <a:ext uri="{FF2B5EF4-FFF2-40B4-BE49-F238E27FC236}">
                      <a16:creationId xmlns:a16="http://schemas.microsoft.com/office/drawing/2014/main" id="{A7DAA0D4-072F-494E-AF2D-49B126017F60}"/>
                    </a:ext>
                  </a:extLst>
                </p:cNvPr>
                <p:cNvSpPr/>
                <p:nvPr/>
              </p:nvSpPr>
              <p:spPr bwMode="auto">
                <a:xfrm>
                  <a:off x="7037889" y="2218995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9" name="Ellipse 128">
                  <a:extLst>
                    <a:ext uri="{FF2B5EF4-FFF2-40B4-BE49-F238E27FC236}">
                      <a16:creationId xmlns:a16="http://schemas.microsoft.com/office/drawing/2014/main" id="{F6A72A47-BA6D-47A2-BD2F-754D064B9138}"/>
                    </a:ext>
                  </a:extLst>
                </p:cNvPr>
                <p:cNvSpPr/>
                <p:nvPr/>
              </p:nvSpPr>
              <p:spPr bwMode="auto">
                <a:xfrm>
                  <a:off x="7190289" y="2218995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8" name="Ellipse 137">
                  <a:extLst>
                    <a:ext uri="{FF2B5EF4-FFF2-40B4-BE49-F238E27FC236}">
                      <a16:creationId xmlns:a16="http://schemas.microsoft.com/office/drawing/2014/main" id="{AB680FB0-629F-4B87-BBF9-38824E877B57}"/>
                    </a:ext>
                  </a:extLst>
                </p:cNvPr>
                <p:cNvSpPr/>
                <p:nvPr/>
              </p:nvSpPr>
              <p:spPr bwMode="auto">
                <a:xfrm>
                  <a:off x="6815992" y="209402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9" name="Ellipse 138">
                  <a:extLst>
                    <a:ext uri="{FF2B5EF4-FFF2-40B4-BE49-F238E27FC236}">
                      <a16:creationId xmlns:a16="http://schemas.microsoft.com/office/drawing/2014/main" id="{57A10AD8-0A81-4D88-B72A-C2AD600E7766}"/>
                    </a:ext>
                  </a:extLst>
                </p:cNvPr>
                <p:cNvSpPr/>
                <p:nvPr/>
              </p:nvSpPr>
              <p:spPr bwMode="auto">
                <a:xfrm>
                  <a:off x="6968392" y="209402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0" name="Ellipse 139">
                  <a:extLst>
                    <a:ext uri="{FF2B5EF4-FFF2-40B4-BE49-F238E27FC236}">
                      <a16:creationId xmlns:a16="http://schemas.microsoft.com/office/drawing/2014/main" id="{A9514E8E-E857-4C35-9770-F2CC32488421}"/>
                    </a:ext>
                  </a:extLst>
                </p:cNvPr>
                <p:cNvSpPr/>
                <p:nvPr/>
              </p:nvSpPr>
              <p:spPr bwMode="auto">
                <a:xfrm>
                  <a:off x="7120792" y="209402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1" name="Ellipse 140">
                  <a:extLst>
                    <a:ext uri="{FF2B5EF4-FFF2-40B4-BE49-F238E27FC236}">
                      <a16:creationId xmlns:a16="http://schemas.microsoft.com/office/drawing/2014/main" id="{8AD06608-4CC4-4F28-B597-851571FB89F6}"/>
                    </a:ext>
                  </a:extLst>
                </p:cNvPr>
                <p:cNvSpPr/>
                <p:nvPr/>
              </p:nvSpPr>
              <p:spPr bwMode="auto">
                <a:xfrm>
                  <a:off x="7273192" y="209402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Ellipse 149">
                  <a:extLst>
                    <a:ext uri="{FF2B5EF4-FFF2-40B4-BE49-F238E27FC236}">
                      <a16:creationId xmlns:a16="http://schemas.microsoft.com/office/drawing/2014/main" id="{5FB59F46-3B55-499E-AF73-F0481B1F9720}"/>
                    </a:ext>
                  </a:extLst>
                </p:cNvPr>
                <p:cNvSpPr/>
                <p:nvPr/>
              </p:nvSpPr>
              <p:spPr bwMode="auto">
                <a:xfrm>
                  <a:off x="6744066" y="1972633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1" name="Ellipse 150">
                  <a:extLst>
                    <a:ext uri="{FF2B5EF4-FFF2-40B4-BE49-F238E27FC236}">
                      <a16:creationId xmlns:a16="http://schemas.microsoft.com/office/drawing/2014/main" id="{86D77B73-B04E-41F7-93B0-5FF2E9F814EC}"/>
                    </a:ext>
                  </a:extLst>
                </p:cNvPr>
                <p:cNvSpPr/>
                <p:nvPr/>
              </p:nvSpPr>
              <p:spPr bwMode="auto">
                <a:xfrm>
                  <a:off x="6896466" y="1972633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Ellipse 151">
                  <a:extLst>
                    <a:ext uri="{FF2B5EF4-FFF2-40B4-BE49-F238E27FC236}">
                      <a16:creationId xmlns:a16="http://schemas.microsoft.com/office/drawing/2014/main" id="{869AF5E2-D20E-4B68-B3D3-ED0ECB26ABF7}"/>
                    </a:ext>
                  </a:extLst>
                </p:cNvPr>
                <p:cNvSpPr/>
                <p:nvPr/>
              </p:nvSpPr>
              <p:spPr bwMode="auto">
                <a:xfrm>
                  <a:off x="7048866" y="1972633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3" name="Ellipse 152">
                  <a:extLst>
                    <a:ext uri="{FF2B5EF4-FFF2-40B4-BE49-F238E27FC236}">
                      <a16:creationId xmlns:a16="http://schemas.microsoft.com/office/drawing/2014/main" id="{68EB919D-BA62-4AF1-A992-AB473EFEC8A2}"/>
                    </a:ext>
                  </a:extLst>
                </p:cNvPr>
                <p:cNvSpPr/>
                <p:nvPr/>
              </p:nvSpPr>
              <p:spPr bwMode="auto">
                <a:xfrm>
                  <a:off x="7201266" y="1972633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Ellipse 153">
                  <a:extLst>
                    <a:ext uri="{FF2B5EF4-FFF2-40B4-BE49-F238E27FC236}">
                      <a16:creationId xmlns:a16="http://schemas.microsoft.com/office/drawing/2014/main" id="{FDED9158-5561-4407-B544-90575851664F}"/>
                    </a:ext>
                  </a:extLst>
                </p:cNvPr>
                <p:cNvSpPr/>
                <p:nvPr/>
              </p:nvSpPr>
              <p:spPr bwMode="auto">
                <a:xfrm>
                  <a:off x="7353666" y="1972633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2" name="Ellipse 161">
                  <a:extLst>
                    <a:ext uri="{FF2B5EF4-FFF2-40B4-BE49-F238E27FC236}">
                      <a16:creationId xmlns:a16="http://schemas.microsoft.com/office/drawing/2014/main" id="{F94F1C45-EB6B-43CE-B942-5B061BCD16F8}"/>
                    </a:ext>
                  </a:extLst>
                </p:cNvPr>
                <p:cNvSpPr/>
                <p:nvPr/>
              </p:nvSpPr>
              <p:spPr bwMode="auto">
                <a:xfrm>
                  <a:off x="6816565" y="185048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3" name="Ellipse 162">
                  <a:extLst>
                    <a:ext uri="{FF2B5EF4-FFF2-40B4-BE49-F238E27FC236}">
                      <a16:creationId xmlns:a16="http://schemas.microsoft.com/office/drawing/2014/main" id="{AB7819D0-C037-4E02-B7CB-4AB005C03703}"/>
                    </a:ext>
                  </a:extLst>
                </p:cNvPr>
                <p:cNvSpPr/>
                <p:nvPr/>
              </p:nvSpPr>
              <p:spPr bwMode="auto">
                <a:xfrm>
                  <a:off x="6968965" y="185048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" name="Ellipse 163">
                  <a:extLst>
                    <a:ext uri="{FF2B5EF4-FFF2-40B4-BE49-F238E27FC236}">
                      <a16:creationId xmlns:a16="http://schemas.microsoft.com/office/drawing/2014/main" id="{3DBEB0B3-D7C6-4613-BF80-69FC79030048}"/>
                    </a:ext>
                  </a:extLst>
                </p:cNvPr>
                <p:cNvSpPr/>
                <p:nvPr/>
              </p:nvSpPr>
              <p:spPr bwMode="auto">
                <a:xfrm>
                  <a:off x="7121365" y="185048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5" name="Ellipse 164">
                  <a:extLst>
                    <a:ext uri="{FF2B5EF4-FFF2-40B4-BE49-F238E27FC236}">
                      <a16:creationId xmlns:a16="http://schemas.microsoft.com/office/drawing/2014/main" id="{B31FF6C4-E61D-4CAB-91DB-753B39DD6246}"/>
                    </a:ext>
                  </a:extLst>
                </p:cNvPr>
                <p:cNvSpPr/>
                <p:nvPr/>
              </p:nvSpPr>
              <p:spPr bwMode="auto">
                <a:xfrm>
                  <a:off x="7273765" y="1850489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5" name="Ellipse 174">
                  <a:extLst>
                    <a:ext uri="{FF2B5EF4-FFF2-40B4-BE49-F238E27FC236}">
                      <a16:creationId xmlns:a16="http://schemas.microsoft.com/office/drawing/2014/main" id="{30C51A35-33A2-435F-9525-DB1173AFBA0D}"/>
                    </a:ext>
                  </a:extLst>
                </p:cNvPr>
                <p:cNvSpPr/>
                <p:nvPr/>
              </p:nvSpPr>
              <p:spPr bwMode="auto">
                <a:xfrm>
                  <a:off x="6893955" y="1723405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6" name="Ellipse 175">
                  <a:extLst>
                    <a:ext uri="{FF2B5EF4-FFF2-40B4-BE49-F238E27FC236}">
                      <a16:creationId xmlns:a16="http://schemas.microsoft.com/office/drawing/2014/main" id="{FA0BB5E0-9392-424A-9030-AD069C820DFD}"/>
                    </a:ext>
                  </a:extLst>
                </p:cNvPr>
                <p:cNvSpPr/>
                <p:nvPr/>
              </p:nvSpPr>
              <p:spPr bwMode="auto">
                <a:xfrm>
                  <a:off x="7046355" y="1723405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7" name="Ellipse 176">
                  <a:extLst>
                    <a:ext uri="{FF2B5EF4-FFF2-40B4-BE49-F238E27FC236}">
                      <a16:creationId xmlns:a16="http://schemas.microsoft.com/office/drawing/2014/main" id="{AB1B201C-CE08-4B4C-82A0-2DD569C4ED94}"/>
                    </a:ext>
                  </a:extLst>
                </p:cNvPr>
                <p:cNvSpPr/>
                <p:nvPr/>
              </p:nvSpPr>
              <p:spPr bwMode="auto">
                <a:xfrm>
                  <a:off x="7198755" y="1723405"/>
                  <a:ext cx="144000" cy="144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" name="Ellipse 10">
                  <a:extLst>
                    <a:ext uri="{FF2B5EF4-FFF2-40B4-BE49-F238E27FC236}">
                      <a16:creationId xmlns:a16="http://schemas.microsoft.com/office/drawing/2014/main" id="{306AFCFF-85EE-4584-8793-3678B160166F}"/>
                    </a:ext>
                  </a:extLst>
                </p:cNvPr>
                <p:cNvSpPr/>
                <p:nvPr/>
              </p:nvSpPr>
              <p:spPr>
                <a:xfrm>
                  <a:off x="6742434" y="1666157"/>
                  <a:ext cx="756000" cy="7560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</p:grpSp>
        <p:cxnSp>
          <p:nvCxnSpPr>
            <p:cNvPr id="195" name="Gerade Verbindung 11">
              <a:extLst>
                <a:ext uri="{FF2B5EF4-FFF2-40B4-BE49-F238E27FC236}">
                  <a16:creationId xmlns:a16="http://schemas.microsoft.com/office/drawing/2014/main" id="{F0B947C8-3653-489B-868B-13A554D2B21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931417" y="1603455"/>
              <a:ext cx="694839" cy="2023276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1">
              <a:extLst>
                <a:ext uri="{FF2B5EF4-FFF2-40B4-BE49-F238E27FC236}">
                  <a16:creationId xmlns:a16="http://schemas.microsoft.com/office/drawing/2014/main" id="{C9E60963-04FE-4853-A0A5-F936EFEDBE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62203" y="2224037"/>
              <a:ext cx="959141" cy="1184466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4EDCC286-CFEB-44EB-8A33-343976ADEEEA}"/>
              </a:ext>
            </a:extLst>
          </p:cNvPr>
          <p:cNvGrpSpPr/>
          <p:nvPr/>
        </p:nvGrpSpPr>
        <p:grpSpPr>
          <a:xfrm>
            <a:off x="3790359" y="1733107"/>
            <a:ext cx="2229441" cy="1886393"/>
            <a:chOff x="3790359" y="1733107"/>
            <a:chExt cx="2229441" cy="1886393"/>
          </a:xfrm>
        </p:grpSpPr>
        <p:sp>
          <p:nvSpPr>
            <p:cNvPr id="46" name="Pfeil: nach links und rechts 45">
              <a:extLst>
                <a:ext uri="{FF2B5EF4-FFF2-40B4-BE49-F238E27FC236}">
                  <a16:creationId xmlns:a16="http://schemas.microsoft.com/office/drawing/2014/main" id="{92E5E62D-C521-4B2E-B0EB-CC8A53CDE1D3}"/>
                </a:ext>
              </a:extLst>
            </p:cNvPr>
            <p:cNvSpPr/>
            <p:nvPr/>
          </p:nvSpPr>
          <p:spPr>
            <a:xfrm>
              <a:off x="3790359" y="1867834"/>
              <a:ext cx="1897851" cy="153216"/>
            </a:xfrm>
            <a:prstGeom prst="left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7" name="Pfeil: nach links und rechts 196">
              <a:extLst>
                <a:ext uri="{FF2B5EF4-FFF2-40B4-BE49-F238E27FC236}">
                  <a16:creationId xmlns:a16="http://schemas.microsoft.com/office/drawing/2014/main" id="{637DFA25-2863-4A9A-80BD-37882962A81B}"/>
                </a:ext>
              </a:extLst>
            </p:cNvPr>
            <p:cNvSpPr/>
            <p:nvPr/>
          </p:nvSpPr>
          <p:spPr>
            <a:xfrm rot="5400000">
              <a:off x="5074899" y="1962499"/>
              <a:ext cx="612000" cy="153216"/>
            </a:xfrm>
            <a:prstGeom prst="left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C9A7274C-45BB-45CA-B4A9-E0EC1E3A1AAF}"/>
                </a:ext>
              </a:extLst>
            </p:cNvPr>
            <p:cNvSpPr/>
            <p:nvPr/>
          </p:nvSpPr>
          <p:spPr>
            <a:xfrm>
              <a:off x="5381625" y="1943100"/>
              <a:ext cx="638175" cy="1676400"/>
            </a:xfrm>
            <a:custGeom>
              <a:avLst/>
              <a:gdLst>
                <a:gd name="connsiteX0" fmla="*/ 0 w 638175"/>
                <a:gd name="connsiteY0" fmla="*/ 0 h 1676400"/>
                <a:gd name="connsiteX1" fmla="*/ 238125 w 638175"/>
                <a:gd name="connsiteY1" fmla="*/ 1438275 h 1676400"/>
                <a:gd name="connsiteX2" fmla="*/ 638175 w 638175"/>
                <a:gd name="connsiteY2" fmla="*/ 1676400 h 1676400"/>
                <a:gd name="connsiteX3" fmla="*/ 638175 w 638175"/>
                <a:gd name="connsiteY3" fmla="*/ 1676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1676400">
                  <a:moveTo>
                    <a:pt x="0" y="0"/>
                  </a:moveTo>
                  <a:lnTo>
                    <a:pt x="238125" y="1438275"/>
                  </a:lnTo>
                  <a:lnTo>
                    <a:pt x="638175" y="1676400"/>
                  </a:lnTo>
                  <a:lnTo>
                    <a:pt x="638175" y="1676400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2D4881C2-E417-4873-917E-5DF1D8126E5E}"/>
              </a:ext>
            </a:extLst>
          </p:cNvPr>
          <p:cNvGrpSpPr/>
          <p:nvPr/>
        </p:nvGrpSpPr>
        <p:grpSpPr>
          <a:xfrm>
            <a:off x="7635179" y="2491764"/>
            <a:ext cx="3843270" cy="3360392"/>
            <a:chOff x="7635179" y="2491764"/>
            <a:chExt cx="3843270" cy="3360392"/>
          </a:xfrm>
        </p:grpSpPr>
        <p:pic>
          <p:nvPicPr>
            <p:cNvPr id="191" name="Grafik 190">
              <a:extLst>
                <a:ext uri="{FF2B5EF4-FFF2-40B4-BE49-F238E27FC236}">
                  <a16:creationId xmlns:a16="http://schemas.microsoft.com/office/drawing/2014/main" id="{9BFBB26F-E3A3-4AB1-B605-7FF67917A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25" b="96610" l="9524" r="89524">
                          <a14:foregroundMark x1="45079" y1="51412" x2="44444" y2="79661"/>
                          <a14:foregroundMark x1="44444" y1="79661" x2="55556" y2="97740"/>
                          <a14:foregroundMark x1="55556" y1="97740" x2="62857" y2="73446"/>
                          <a14:foregroundMark x1="62857" y1="73446" x2="62857" y2="46893"/>
                          <a14:foregroundMark x1="62857" y1="46893" x2="47937" y2="46328"/>
                          <a14:foregroundMark x1="47937" y1="46328" x2="44127" y2="53672"/>
                          <a14:foregroundMark x1="33968" y1="22599" x2="46667" y2="3955"/>
                          <a14:foregroundMark x1="46667" y1="3955" x2="61270" y2="5085"/>
                          <a14:foregroundMark x1="61270" y1="5085" x2="72698" y2="24859"/>
                          <a14:foregroundMark x1="72698" y1="24859" x2="33968" y2="20904"/>
                          <a14:foregroundMark x1="45079" y1="7345" x2="35556" y2="23729"/>
                          <a14:foregroundMark x1="38413" y1="2825" x2="33016" y2="23164"/>
                          <a14:foregroundMark x1="34603" y1="9605" x2="30476" y2="31073"/>
                          <a14:foregroundMark x1="71429" y1="19209" x2="75556" y2="35028"/>
                          <a14:foregroundMark x1="74921" y1="25424" x2="76508" y2="395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5092" y="5108380"/>
              <a:ext cx="1323669" cy="743776"/>
            </a:xfrm>
            <a:prstGeom prst="rect">
              <a:avLst/>
            </a:prstGeom>
          </p:spPr>
        </p:pic>
        <p:pic>
          <p:nvPicPr>
            <p:cNvPr id="185" name="Picture 3">
              <a:extLst>
                <a:ext uri="{FF2B5EF4-FFF2-40B4-BE49-F238E27FC236}">
                  <a16:creationId xmlns:a16="http://schemas.microsoft.com/office/drawing/2014/main" id="{BA5327F0-BF27-4D07-BAF8-CD8AADB88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321" l="5505" r="100000">
                          <a14:foregroundMark x1="97706" y1="10714" x2="97706" y2="10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6057" y="3606116"/>
              <a:ext cx="1749705" cy="89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Picture 6">
              <a:extLst>
                <a:ext uri="{FF2B5EF4-FFF2-40B4-BE49-F238E27FC236}">
                  <a16:creationId xmlns:a16="http://schemas.microsoft.com/office/drawing/2014/main" id="{29302994-B760-4AB7-B0A4-D207F45A91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6983" l="3846" r="100000">
                          <a14:foregroundMark x1="33432" y1="88793" x2="33432" y2="88793"/>
                          <a14:foregroundMark x1="24556" y1="85345" x2="24556" y2="85345"/>
                          <a14:foregroundMark x1="15385" y1="82328" x2="15385" y2="82328"/>
                          <a14:foregroundMark x1="13314" y1="81897" x2="13314" y2="81897"/>
                          <a14:foregroundMark x1="11834" y1="71552" x2="11834" y2="71552"/>
                          <a14:foregroundMark x1="12426" y1="65517" x2="12426" y2="65517"/>
                          <a14:foregroundMark x1="12130" y1="62931" x2="12130" y2="62931"/>
                          <a14:foregroundMark x1="13314" y1="57328" x2="13314" y2="57328"/>
                          <a14:foregroundMark x1="14201" y1="53017" x2="14201" y2="53017"/>
                          <a14:foregroundMark x1="49704" y1="70259" x2="49704" y2="70259"/>
                          <a14:foregroundMark x1="47337" y1="69397" x2="47337" y2="693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40354" y="3874431"/>
              <a:ext cx="897323" cy="61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EC52C14D-2B81-4581-85A1-0CEA10CF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000" b="99333" l="3763" r="97581">
                          <a14:foregroundMark x1="8333" y1="69667" x2="36022" y2="75000"/>
                          <a14:foregroundMark x1="36022" y1="75000" x2="51344" y2="75000"/>
                          <a14:foregroundMark x1="50806" y1="42333" x2="61559" y2="66667"/>
                          <a14:foregroundMark x1="51882" y1="68000" x2="75269" y2="39667"/>
                          <a14:foregroundMark x1="75269" y1="39667" x2="88441" y2="29333"/>
                          <a14:foregroundMark x1="88441" y1="29333" x2="91129" y2="14000"/>
                          <a14:foregroundMark x1="91667" y1="13333" x2="98118" y2="9333"/>
                          <a14:foregroundMark x1="97312" y1="7667" x2="98387" y2="2333"/>
                          <a14:foregroundMark x1="51344" y1="85667" x2="38172" y2="93667"/>
                          <a14:foregroundMark x1="4032" y1="68667" x2="4839" y2="74000"/>
                          <a14:foregroundMark x1="36022" y1="96333" x2="37097" y2="99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0589" y="4659207"/>
              <a:ext cx="1365173" cy="1100946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5B01560-7A05-4017-9CD5-045C10D5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67834" y="2491764"/>
              <a:ext cx="2810615" cy="743776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575EF16A-5800-469D-B5DB-2C57C3E8E90E}"/>
                </a:ext>
              </a:extLst>
            </p:cNvPr>
            <p:cNvSpPr txBox="1"/>
            <p:nvPr/>
          </p:nvSpPr>
          <p:spPr>
            <a:xfrm>
              <a:off x="8886825" y="3720542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B</a:t>
              </a:r>
            </a:p>
          </p:txBody>
        </p:sp>
        <p:sp>
          <p:nvSpPr>
            <p:cNvPr id="188" name="Textfeld 187">
              <a:extLst>
                <a:ext uri="{FF2B5EF4-FFF2-40B4-BE49-F238E27FC236}">
                  <a16:creationId xmlns:a16="http://schemas.microsoft.com/office/drawing/2014/main" id="{AFC4D5EE-A5FB-49B2-902C-1A8708A13077}"/>
                </a:ext>
              </a:extLst>
            </p:cNvPr>
            <p:cNvSpPr txBox="1"/>
            <p:nvPr/>
          </p:nvSpPr>
          <p:spPr>
            <a:xfrm>
              <a:off x="8975464" y="4820378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A</a:t>
              </a:r>
            </a:p>
          </p:txBody>
        </p:sp>
        <p:sp>
          <p:nvSpPr>
            <p:cNvPr id="189" name="Textfeld 188">
              <a:extLst>
                <a:ext uri="{FF2B5EF4-FFF2-40B4-BE49-F238E27FC236}">
                  <a16:creationId xmlns:a16="http://schemas.microsoft.com/office/drawing/2014/main" id="{A317428A-791E-412C-8689-5A3A1ED0C966}"/>
                </a:ext>
              </a:extLst>
            </p:cNvPr>
            <p:cNvSpPr txBox="1"/>
            <p:nvPr/>
          </p:nvSpPr>
          <p:spPr>
            <a:xfrm>
              <a:off x="10491712" y="5188066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C</a:t>
              </a:r>
            </a:p>
          </p:txBody>
        </p:sp>
        <p:sp>
          <p:nvSpPr>
            <p:cNvPr id="190" name="Textfeld 189">
              <a:extLst>
                <a:ext uri="{FF2B5EF4-FFF2-40B4-BE49-F238E27FC236}">
                  <a16:creationId xmlns:a16="http://schemas.microsoft.com/office/drawing/2014/main" id="{82712A55-B624-44A4-B702-128938522A65}"/>
                </a:ext>
              </a:extLst>
            </p:cNvPr>
            <p:cNvSpPr txBox="1"/>
            <p:nvPr/>
          </p:nvSpPr>
          <p:spPr>
            <a:xfrm>
              <a:off x="10409933" y="3787783"/>
              <a:ext cx="54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E/F</a:t>
              </a:r>
            </a:p>
          </p:txBody>
        </p:sp>
        <p:cxnSp>
          <p:nvCxnSpPr>
            <p:cNvPr id="199" name="Gerade Verbindung 11">
              <a:extLst>
                <a:ext uri="{FF2B5EF4-FFF2-40B4-BE49-F238E27FC236}">
                  <a16:creationId xmlns:a16="http://schemas.microsoft.com/office/drawing/2014/main" id="{724418D0-EF6B-4533-BB43-667094ACF8E7}"/>
                </a:ext>
              </a:extLst>
            </p:cNvPr>
            <p:cNvCxnSpPr>
              <a:cxnSpLocks/>
              <a:stCxn id="108" idx="3"/>
            </p:cNvCxnSpPr>
            <p:nvPr/>
          </p:nvCxnSpPr>
          <p:spPr bwMode="auto">
            <a:xfrm flipV="1">
              <a:off x="7635179" y="3235541"/>
              <a:ext cx="1032655" cy="475300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33B63E5B-C593-44EC-806E-EA2A662666F6}"/>
              </a:ext>
            </a:extLst>
          </p:cNvPr>
          <p:cNvGrpSpPr/>
          <p:nvPr/>
        </p:nvGrpSpPr>
        <p:grpSpPr>
          <a:xfrm>
            <a:off x="4485191" y="4599717"/>
            <a:ext cx="3160450" cy="1158707"/>
            <a:chOff x="4485191" y="4599717"/>
            <a:chExt cx="3160450" cy="1158707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DC67002C-F0D3-4F5D-8C99-106BCD8300A6}"/>
                </a:ext>
              </a:extLst>
            </p:cNvPr>
            <p:cNvSpPr txBox="1"/>
            <p:nvPr/>
          </p:nvSpPr>
          <p:spPr>
            <a:xfrm>
              <a:off x="4485191" y="5019760"/>
              <a:ext cx="316045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Factor to cover the better heat dissipation properties of a rectangular arrangement over a round bundle</a:t>
              </a:r>
            </a:p>
          </p:txBody>
        </p:sp>
        <p:cxnSp>
          <p:nvCxnSpPr>
            <p:cNvPr id="202" name="Gerade Verbindung 11">
              <a:extLst>
                <a:ext uri="{FF2B5EF4-FFF2-40B4-BE49-F238E27FC236}">
                  <a16:creationId xmlns:a16="http://schemas.microsoft.com/office/drawing/2014/main" id="{FB24CE40-75F3-4AE4-AD95-E78C819AECB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12366" y="4599718"/>
              <a:ext cx="0" cy="420042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Gerade Verbindung 11">
              <a:extLst>
                <a:ext uri="{FF2B5EF4-FFF2-40B4-BE49-F238E27FC236}">
                  <a16:creationId xmlns:a16="http://schemas.microsoft.com/office/drawing/2014/main" id="{8C00E02E-2CFD-41FF-9B99-FA1D3B797A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3266" y="4599717"/>
              <a:ext cx="0" cy="420042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053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17C085F-3AB0-46C6-9FFC-F3F7EF7B6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852" y="2789684"/>
            <a:ext cx="2849687" cy="295929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Result Section with Segment length planning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13</a:t>
            </a:fld>
            <a:endParaRPr lang="en-US"/>
          </a:p>
        </p:txBody>
      </p: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49B3D9D7-0952-4E94-8E41-AF3A5EFCFAD1}"/>
              </a:ext>
            </a:extLst>
          </p:cNvPr>
          <p:cNvGrpSpPr/>
          <p:nvPr/>
        </p:nvGrpSpPr>
        <p:grpSpPr>
          <a:xfrm>
            <a:off x="7433133" y="3285590"/>
            <a:ext cx="4045316" cy="738664"/>
            <a:chOff x="4776825" y="3198773"/>
            <a:chExt cx="4045316" cy="738664"/>
          </a:xfrm>
        </p:grpSpPr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91B8AA21-BFA5-493A-AE77-8C98D9973A98}"/>
                </a:ext>
              </a:extLst>
            </p:cNvPr>
            <p:cNvSpPr txBox="1"/>
            <p:nvPr/>
          </p:nvSpPr>
          <p:spPr>
            <a:xfrm>
              <a:off x="5576740" y="3198773"/>
              <a:ext cx="3245401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Calculated electrical length for this cabling segment under standardized conditions @ 20°C</a:t>
              </a:r>
            </a:p>
          </p:txBody>
        </p:sp>
        <p:cxnSp>
          <p:nvCxnSpPr>
            <p:cNvPr id="121" name="Gerade Verbindung mit Pfeil 120">
              <a:extLst>
                <a:ext uri="{FF2B5EF4-FFF2-40B4-BE49-F238E27FC236}">
                  <a16:creationId xmlns:a16="http://schemas.microsoft.com/office/drawing/2014/main" id="{4AB4AE23-B535-4404-B00A-A42AF7AD8C84}"/>
                </a:ext>
              </a:extLst>
            </p:cNvPr>
            <p:cNvCxnSpPr>
              <a:cxnSpLocks/>
              <a:stCxn id="112" idx="1"/>
            </p:cNvCxnSpPr>
            <p:nvPr/>
          </p:nvCxnSpPr>
          <p:spPr bwMode="auto">
            <a:xfrm flipH="1">
              <a:off x="4776825" y="3568105"/>
              <a:ext cx="799915" cy="61464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AFF68E70-0A00-4698-BAC2-1E57BA9D5AD0}"/>
              </a:ext>
            </a:extLst>
          </p:cNvPr>
          <p:cNvGrpSpPr/>
          <p:nvPr/>
        </p:nvGrpSpPr>
        <p:grpSpPr>
          <a:xfrm>
            <a:off x="6769802" y="2386062"/>
            <a:ext cx="4708648" cy="1242756"/>
            <a:chOff x="4615891" y="2396020"/>
            <a:chExt cx="4708648" cy="1242756"/>
          </a:xfrm>
        </p:grpSpPr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7F54BD26-2E79-4F63-B6AE-4B4EA264BC31}"/>
                </a:ext>
              </a:extLst>
            </p:cNvPr>
            <p:cNvSpPr txBox="1"/>
            <p:nvPr/>
          </p:nvSpPr>
          <p:spPr>
            <a:xfrm>
              <a:off x="6079137" y="2396020"/>
              <a:ext cx="3245402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Planned maximum worst case segment length, valid for the entire project / installation</a:t>
              </a:r>
            </a:p>
          </p:txBody>
        </p:sp>
        <p:cxnSp>
          <p:nvCxnSpPr>
            <p:cNvPr id="124" name="Gerade Verbindung mit Pfeil 123">
              <a:extLst>
                <a:ext uri="{FF2B5EF4-FFF2-40B4-BE49-F238E27FC236}">
                  <a16:creationId xmlns:a16="http://schemas.microsoft.com/office/drawing/2014/main" id="{C91725BD-AD16-494C-8D5D-2B40C3E106A1}"/>
                </a:ext>
              </a:extLst>
            </p:cNvPr>
            <p:cNvCxnSpPr>
              <a:cxnSpLocks/>
              <a:stCxn id="123" idx="1"/>
            </p:cNvCxnSpPr>
            <p:nvPr/>
          </p:nvCxnSpPr>
          <p:spPr bwMode="auto">
            <a:xfrm flipH="1">
              <a:off x="4615891" y="2765352"/>
              <a:ext cx="1463246" cy="873424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C519D261-D90F-4E9B-B9E8-14BB2F289345}"/>
              </a:ext>
            </a:extLst>
          </p:cNvPr>
          <p:cNvGrpSpPr/>
          <p:nvPr/>
        </p:nvGrpSpPr>
        <p:grpSpPr>
          <a:xfrm>
            <a:off x="730800" y="3105598"/>
            <a:ext cx="4054764" cy="580056"/>
            <a:chOff x="746976" y="1772816"/>
            <a:chExt cx="3928781" cy="580056"/>
          </a:xfrm>
        </p:grpSpPr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1B4998CF-8861-47E1-99B7-F5773B8A3395}"/>
                </a:ext>
              </a:extLst>
            </p:cNvPr>
            <p:cNvSpPr txBox="1"/>
            <p:nvPr/>
          </p:nvSpPr>
          <p:spPr>
            <a:xfrm>
              <a:off x="746976" y="1772816"/>
              <a:ext cx="313933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Calculated temperature increase due to PoE</a:t>
              </a:r>
            </a:p>
          </p:txBody>
        </p:sp>
        <p:cxnSp>
          <p:nvCxnSpPr>
            <p:cNvPr id="127" name="Gerade Verbindung mit Pfeil 126">
              <a:extLst>
                <a:ext uri="{FF2B5EF4-FFF2-40B4-BE49-F238E27FC236}">
                  <a16:creationId xmlns:a16="http://schemas.microsoft.com/office/drawing/2014/main" id="{357B8B76-6CCC-4DB1-A67B-995AF9AD7534}"/>
                </a:ext>
              </a:extLst>
            </p:cNvPr>
            <p:cNvCxnSpPr>
              <a:cxnSpLocks/>
              <a:stCxn id="126" idx="3"/>
            </p:cNvCxnSpPr>
            <p:nvPr/>
          </p:nvCxnSpPr>
          <p:spPr bwMode="auto">
            <a:xfrm>
              <a:off x="3886308" y="2034426"/>
              <a:ext cx="789449" cy="318446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8CA5EF6D-24A6-41D4-9C6A-FBDDAB6B3A2F}"/>
              </a:ext>
            </a:extLst>
          </p:cNvPr>
          <p:cNvGrpSpPr/>
          <p:nvPr/>
        </p:nvGrpSpPr>
        <p:grpSpPr>
          <a:xfrm>
            <a:off x="723900" y="3948654"/>
            <a:ext cx="6315783" cy="1303058"/>
            <a:chOff x="3910275" y="4925090"/>
            <a:chExt cx="6315783" cy="1303058"/>
          </a:xfrm>
        </p:grpSpPr>
        <p:sp>
          <p:nvSpPr>
            <p:cNvPr id="129" name="Textfeld 128">
              <a:extLst>
                <a:ext uri="{FF2B5EF4-FFF2-40B4-BE49-F238E27FC236}">
                  <a16:creationId xmlns:a16="http://schemas.microsoft.com/office/drawing/2014/main" id="{434C31E7-C22A-47CE-8854-F9F5A5D0B16E}"/>
                </a:ext>
              </a:extLst>
            </p:cNvPr>
            <p:cNvSpPr txBox="1"/>
            <p:nvPr/>
          </p:nvSpPr>
          <p:spPr>
            <a:xfrm>
              <a:off x="3910275" y="4925090"/>
              <a:ext cx="32400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Lengths reserve for planned segment lengths. Positive values (green)are good, negative values (red) need a change in the setup</a:t>
              </a:r>
            </a:p>
          </p:txBody>
        </p:sp>
        <p:cxnSp>
          <p:nvCxnSpPr>
            <p:cNvPr id="130" name="Gerade Verbindung mit Pfeil 129">
              <a:extLst>
                <a:ext uri="{FF2B5EF4-FFF2-40B4-BE49-F238E27FC236}">
                  <a16:creationId xmlns:a16="http://schemas.microsoft.com/office/drawing/2014/main" id="{8E0C9011-4953-4AA7-B4A5-97BD2818D744}"/>
                </a:ext>
              </a:extLst>
            </p:cNvPr>
            <p:cNvCxnSpPr>
              <a:endCxn id="129" idx="3"/>
            </p:cNvCxnSpPr>
            <p:nvPr/>
          </p:nvCxnSpPr>
          <p:spPr bwMode="auto">
            <a:xfrm flipH="1" flipV="1">
              <a:off x="7150275" y="5402144"/>
              <a:ext cx="3075783" cy="82600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5DFE7F3E-0BCD-4541-AC4A-6FCABF367597}"/>
              </a:ext>
            </a:extLst>
          </p:cNvPr>
          <p:cNvGrpSpPr/>
          <p:nvPr/>
        </p:nvGrpSpPr>
        <p:grpSpPr>
          <a:xfrm>
            <a:off x="4710852" y="1408363"/>
            <a:ext cx="2849687" cy="2200393"/>
            <a:chOff x="3336588" y="1772816"/>
            <a:chExt cx="2849687" cy="2020637"/>
          </a:xfrm>
        </p:grpSpPr>
        <p:sp>
          <p:nvSpPr>
            <p:cNvPr id="135" name="Textfeld 134">
              <a:extLst>
                <a:ext uri="{FF2B5EF4-FFF2-40B4-BE49-F238E27FC236}">
                  <a16:creationId xmlns:a16="http://schemas.microsoft.com/office/drawing/2014/main" id="{45E0450C-FB9B-4F82-A5B6-B3546F8BAB7B}"/>
                </a:ext>
              </a:extLst>
            </p:cNvPr>
            <p:cNvSpPr txBox="1"/>
            <p:nvPr/>
          </p:nvSpPr>
          <p:spPr>
            <a:xfrm>
              <a:off x="3336588" y="1772816"/>
              <a:ext cx="2849687" cy="678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Applicable attenuation increase in  the cable per 1°C temperature increase above 20°C</a:t>
              </a:r>
            </a:p>
          </p:txBody>
        </p:sp>
        <p:cxnSp>
          <p:nvCxnSpPr>
            <p:cNvPr id="136" name="Gerade Verbindung mit Pfeil 135">
              <a:extLst>
                <a:ext uri="{FF2B5EF4-FFF2-40B4-BE49-F238E27FC236}">
                  <a16:creationId xmlns:a16="http://schemas.microsoft.com/office/drawing/2014/main" id="{54A4C10F-A700-4829-99D4-04C10885F30B}"/>
                </a:ext>
              </a:extLst>
            </p:cNvPr>
            <p:cNvCxnSpPr>
              <a:cxnSpLocks/>
              <a:stCxn id="135" idx="2"/>
            </p:cNvCxnSpPr>
            <p:nvPr/>
          </p:nvCxnSpPr>
          <p:spPr bwMode="auto">
            <a:xfrm flipH="1">
              <a:off x="4721736" y="2451137"/>
              <a:ext cx="39696" cy="1342316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A00DD22-87F8-4A5D-986E-4F442094D93E}"/>
              </a:ext>
            </a:extLst>
          </p:cNvPr>
          <p:cNvGrpSpPr/>
          <p:nvPr/>
        </p:nvGrpSpPr>
        <p:grpSpPr>
          <a:xfrm>
            <a:off x="730799" y="1412875"/>
            <a:ext cx="4604982" cy="2303511"/>
            <a:chOff x="7020271" y="1772816"/>
            <a:chExt cx="4604982" cy="2303511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77834EC-B695-4A38-8331-AF5E31E69B34}"/>
                </a:ext>
              </a:extLst>
            </p:cNvPr>
            <p:cNvSpPr txBox="1"/>
            <p:nvPr/>
          </p:nvSpPr>
          <p:spPr>
            <a:xfrm>
              <a:off x="7020271" y="1772816"/>
              <a:ext cx="3240000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Calculated maximum wire temperature: ambient + increase</a:t>
              </a:r>
            </a:p>
            <a:p>
              <a:endParaRPr lang="en-US" sz="1400" i="1" dirty="0"/>
            </a:p>
            <a:p>
              <a:r>
                <a:rPr lang="en-US" sz="1400" i="1" dirty="0"/>
                <a:t>Must be below the value defined previously (green), typical 60°C</a:t>
              </a:r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CCDA6D9F-9143-4DEF-BB95-75AA033BE0A7}"/>
                </a:ext>
              </a:extLst>
            </p:cNvPr>
            <p:cNvCxnSpPr>
              <a:cxnSpLocks/>
              <a:stCxn id="29" idx="3"/>
            </p:cNvCxnSpPr>
            <p:nvPr/>
          </p:nvCxnSpPr>
          <p:spPr bwMode="auto">
            <a:xfrm>
              <a:off x="10260271" y="2357592"/>
              <a:ext cx="1364982" cy="1718735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id="{CB5FCCC5-BA9C-454A-BCD7-64772D889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04016EC-5634-474D-9B86-3F02A2774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63" y="395340"/>
            <a:ext cx="2227386" cy="1599149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5B23AF9E-A49A-4089-A406-EC326C90E70B}"/>
              </a:ext>
            </a:extLst>
          </p:cNvPr>
          <p:cNvGrpSpPr/>
          <p:nvPr/>
        </p:nvGrpSpPr>
        <p:grpSpPr>
          <a:xfrm>
            <a:off x="7039683" y="3329962"/>
            <a:ext cx="907351" cy="1715369"/>
            <a:chOff x="7039683" y="3329962"/>
            <a:chExt cx="907351" cy="1715369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5E9C11CB-E3F5-4716-ABB6-43E5513E7A6B}"/>
                </a:ext>
              </a:extLst>
            </p:cNvPr>
            <p:cNvSpPr/>
            <p:nvPr/>
          </p:nvSpPr>
          <p:spPr>
            <a:xfrm>
              <a:off x="7039683" y="3329962"/>
              <a:ext cx="342192" cy="1308713"/>
            </a:xfrm>
            <a:prstGeom prst="ellipse">
              <a:avLst/>
            </a:prstGeom>
            <a:noFill/>
            <a:ln w="19050"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BFF24871-F645-4B17-AE69-A42284DEA892}"/>
                </a:ext>
              </a:extLst>
            </p:cNvPr>
            <p:cNvSpPr/>
            <p:nvPr/>
          </p:nvSpPr>
          <p:spPr>
            <a:xfrm>
              <a:off x="7362825" y="4286251"/>
              <a:ext cx="584209" cy="759080"/>
            </a:xfrm>
            <a:custGeom>
              <a:avLst/>
              <a:gdLst>
                <a:gd name="connsiteX0" fmla="*/ 0 w 584209"/>
                <a:gd name="connsiteY0" fmla="*/ 0 h 809625"/>
                <a:gd name="connsiteX1" fmla="*/ 581025 w 584209"/>
                <a:gd name="connsiteY1" fmla="*/ 466725 h 809625"/>
                <a:gd name="connsiteX2" fmla="*/ 190500 w 584209"/>
                <a:gd name="connsiteY2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209" h="809625">
                  <a:moveTo>
                    <a:pt x="0" y="0"/>
                  </a:moveTo>
                  <a:cubicBezTo>
                    <a:pt x="274637" y="165893"/>
                    <a:pt x="549275" y="331787"/>
                    <a:pt x="581025" y="466725"/>
                  </a:cubicBezTo>
                  <a:cubicBezTo>
                    <a:pt x="612775" y="601663"/>
                    <a:pt x="401637" y="705644"/>
                    <a:pt x="190500" y="809625"/>
                  </a:cubicBezTo>
                </a:path>
              </a:pathLst>
            </a:cu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8CD5AE8-C2BE-47F3-A920-2673C04FA714}"/>
              </a:ext>
            </a:extLst>
          </p:cNvPr>
          <p:cNvGrpSpPr/>
          <p:nvPr/>
        </p:nvGrpSpPr>
        <p:grpSpPr>
          <a:xfrm>
            <a:off x="7534275" y="5045330"/>
            <a:ext cx="3944175" cy="240579"/>
            <a:chOff x="7534275" y="5045330"/>
            <a:chExt cx="3944175" cy="240579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4A37F516-F944-4118-996C-149FC7914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08" t="-21334" r="8041" b="-3"/>
            <a:stretch/>
          </p:blipFill>
          <p:spPr>
            <a:xfrm>
              <a:off x="8253326" y="5045330"/>
              <a:ext cx="3225124" cy="2405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49931C03-5F55-41F7-A5F4-842B7F23C3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39652" y="5083430"/>
              <a:ext cx="713674" cy="6848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B5709D1D-6031-44CD-8BA1-A5CC3CE7D92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534275" y="5227508"/>
              <a:ext cx="719051" cy="3070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BA125AAF-EB2C-46F0-A20F-4443B0FDE061}"/>
              </a:ext>
            </a:extLst>
          </p:cNvPr>
          <p:cNvGrpSpPr/>
          <p:nvPr/>
        </p:nvGrpSpPr>
        <p:grpSpPr>
          <a:xfrm>
            <a:off x="730800" y="5251712"/>
            <a:ext cx="6711511" cy="768088"/>
            <a:chOff x="730800" y="5251712"/>
            <a:chExt cx="6711511" cy="768088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1210E56D-1649-4177-BFBE-A34161AF4560}"/>
                </a:ext>
              </a:extLst>
            </p:cNvPr>
            <p:cNvSpPr txBox="1"/>
            <p:nvPr/>
          </p:nvSpPr>
          <p:spPr>
            <a:xfrm>
              <a:off x="730800" y="5251712"/>
              <a:ext cx="3240000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Calculated average Channel temperature and allowed channel length per standard (check point)</a:t>
              </a: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BE712743-B7E2-4992-81C7-5E6D7F0FEAEC}"/>
                </a:ext>
              </a:extLst>
            </p:cNvPr>
            <p:cNvSpPr/>
            <p:nvPr/>
          </p:nvSpPr>
          <p:spPr>
            <a:xfrm>
              <a:off x="6933853" y="5446372"/>
              <a:ext cx="508458" cy="314325"/>
            </a:xfrm>
            <a:prstGeom prst="ellipse">
              <a:avLst/>
            </a:prstGeom>
            <a:noFill/>
            <a:ln w="19050"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CF9F59C5-AF0E-4ABA-96CD-566FD153508C}"/>
                </a:ext>
              </a:extLst>
            </p:cNvPr>
            <p:cNvSpPr/>
            <p:nvPr/>
          </p:nvSpPr>
          <p:spPr>
            <a:xfrm>
              <a:off x="3971925" y="5753100"/>
              <a:ext cx="3076575" cy="266700"/>
            </a:xfrm>
            <a:custGeom>
              <a:avLst/>
              <a:gdLst>
                <a:gd name="connsiteX0" fmla="*/ 0 w 3076575"/>
                <a:gd name="connsiteY0" fmla="*/ 47625 h 266700"/>
                <a:gd name="connsiteX1" fmla="*/ 676275 w 3076575"/>
                <a:gd name="connsiteY1" fmla="*/ 266700 h 266700"/>
                <a:gd name="connsiteX2" fmla="*/ 2800350 w 3076575"/>
                <a:gd name="connsiteY2" fmla="*/ 266700 h 266700"/>
                <a:gd name="connsiteX3" fmla="*/ 3076575 w 3076575"/>
                <a:gd name="connsiteY3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575" h="266700">
                  <a:moveTo>
                    <a:pt x="0" y="47625"/>
                  </a:moveTo>
                  <a:lnTo>
                    <a:pt x="676275" y="266700"/>
                  </a:lnTo>
                  <a:lnTo>
                    <a:pt x="2800350" y="266700"/>
                  </a:lnTo>
                  <a:lnTo>
                    <a:pt x="3076575" y="0"/>
                  </a:lnTo>
                </a:path>
              </a:pathLst>
            </a:cu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876BC8E2-B44E-4DE1-B4D2-528CBDAE5433}"/>
              </a:ext>
            </a:extLst>
          </p:cNvPr>
          <p:cNvGrpSpPr/>
          <p:nvPr/>
        </p:nvGrpSpPr>
        <p:grpSpPr>
          <a:xfrm>
            <a:off x="6466013" y="3367208"/>
            <a:ext cx="5002087" cy="1678122"/>
            <a:chOff x="6466013" y="3367208"/>
            <a:chExt cx="5002087" cy="1678122"/>
          </a:xfrm>
        </p:grpSpPr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34E717DE-A002-4ABC-848F-4BB534EA1A45}"/>
                </a:ext>
              </a:extLst>
            </p:cNvPr>
            <p:cNvGrpSpPr/>
            <p:nvPr/>
          </p:nvGrpSpPr>
          <p:grpSpPr>
            <a:xfrm>
              <a:off x="7367849" y="4185118"/>
              <a:ext cx="4100251" cy="591919"/>
              <a:chOff x="-36127" y="3704300"/>
              <a:chExt cx="4100251" cy="591919"/>
            </a:xfrm>
          </p:grpSpPr>
          <p:sp>
            <p:nvSpPr>
              <p:cNvPr id="132" name="Textfeld 131">
                <a:extLst>
                  <a:ext uri="{FF2B5EF4-FFF2-40B4-BE49-F238E27FC236}">
                    <a16:creationId xmlns:a16="http://schemas.microsoft.com/office/drawing/2014/main" id="{7C71172B-3FA9-47E1-B798-AD529398E731}"/>
                  </a:ext>
                </a:extLst>
              </p:cNvPr>
              <p:cNvSpPr txBox="1"/>
              <p:nvPr/>
            </p:nvSpPr>
            <p:spPr>
              <a:xfrm>
                <a:off x="829072" y="3704300"/>
                <a:ext cx="323505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/>
                  <a:t>Total planned permanent link / channel length</a:t>
                </a:r>
              </a:p>
            </p:txBody>
          </p:sp>
          <p:cxnSp>
            <p:nvCxnSpPr>
              <p:cNvPr id="133" name="Gerade Verbindung mit Pfeil 132">
                <a:extLst>
                  <a:ext uri="{FF2B5EF4-FFF2-40B4-BE49-F238E27FC236}">
                    <a16:creationId xmlns:a16="http://schemas.microsoft.com/office/drawing/2014/main" id="{3E800627-CCB1-421D-9630-3D17959AA1A6}"/>
                  </a:ext>
                </a:extLst>
              </p:cNvPr>
              <p:cNvCxnSpPr>
                <a:cxnSpLocks/>
                <a:stCxn id="132" idx="1"/>
                <a:endCxn id="38" idx="7"/>
              </p:cNvCxnSpPr>
              <p:nvPr/>
            </p:nvCxnSpPr>
            <p:spPr bwMode="auto">
              <a:xfrm flipH="1">
                <a:off x="-36127" y="3965910"/>
                <a:ext cx="865199" cy="33030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1268BF2D-A4F1-453E-8C3C-A3D6B61C7855}"/>
                </a:ext>
              </a:extLst>
            </p:cNvPr>
            <p:cNvSpPr/>
            <p:nvPr/>
          </p:nvSpPr>
          <p:spPr>
            <a:xfrm>
              <a:off x="6933853" y="4731005"/>
              <a:ext cx="508458" cy="314325"/>
            </a:xfrm>
            <a:prstGeom prst="ellipse">
              <a:avLst/>
            </a:prstGeom>
            <a:noFill/>
            <a:ln w="19050"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33015060-77EC-4C2D-B982-8E1489CAAB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69802" y="3807322"/>
              <a:ext cx="1463246" cy="478929"/>
            </a:xfrm>
            <a:prstGeom prst="straightConnector1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C49F32D4-32E4-47AF-ABAB-B6F43EB124AB}"/>
                </a:ext>
              </a:extLst>
            </p:cNvPr>
            <p:cNvSpPr/>
            <p:nvPr/>
          </p:nvSpPr>
          <p:spPr>
            <a:xfrm>
              <a:off x="6466013" y="3367208"/>
              <a:ext cx="342192" cy="1204792"/>
            </a:xfrm>
            <a:prstGeom prst="ellipse">
              <a:avLst/>
            </a:prstGeom>
            <a:noFill/>
            <a:ln w="19050"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115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BD3A9A-FC2A-4239-9083-E8EB708D46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" y="1324921"/>
            <a:ext cx="10536215" cy="365665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Optimizing</a:t>
            </a:r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28E3AA4-D4ED-4AC6-9953-5C9D219574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3900" y="4856512"/>
            <a:ext cx="10515600" cy="14998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i="1" dirty="0"/>
              <a:t>Define application and cabling model (building cabling specification)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i="1" dirty="0"/>
              <a:t>Define particulars of each segment as necessary (installation conditions)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i="1" dirty="0"/>
              <a:t>Define planning length of segments for the project.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i="1" dirty="0"/>
              <a:t>Repeat  points 2 &amp; 3 until “Electrical Channel length reserve” and “Total temp.” are green.</a:t>
            </a:r>
            <a:endParaRPr lang="de-CH" sz="1600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14</a:t>
            </a:fld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8F4DA7B-0CCB-4693-ACA1-AAE8DA21DFB4}"/>
              </a:ext>
            </a:extLst>
          </p:cNvPr>
          <p:cNvSpPr/>
          <p:nvPr/>
        </p:nvSpPr>
        <p:spPr bwMode="auto">
          <a:xfrm>
            <a:off x="2976137" y="1208065"/>
            <a:ext cx="2474403" cy="1008112"/>
          </a:xfrm>
          <a:prstGeom prst="ellipse">
            <a:avLst/>
          </a:prstGeom>
          <a:solidFill>
            <a:srgbClr val="FF7591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de-CH" sz="2400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DA4B7E9-1F5B-4777-929E-2B2206E89B17}"/>
              </a:ext>
            </a:extLst>
          </p:cNvPr>
          <p:cNvSpPr/>
          <p:nvPr/>
        </p:nvSpPr>
        <p:spPr bwMode="auto">
          <a:xfrm>
            <a:off x="1067699" y="3079303"/>
            <a:ext cx="9483760" cy="950092"/>
          </a:xfrm>
          <a:prstGeom prst="ellipse">
            <a:avLst/>
          </a:prstGeom>
          <a:solidFill>
            <a:srgbClr val="FF7591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de-CH" sz="240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07A7F58-39B4-466E-A499-6DF7680BC7C3}"/>
              </a:ext>
            </a:extLst>
          </p:cNvPr>
          <p:cNvSpPr/>
          <p:nvPr/>
        </p:nvSpPr>
        <p:spPr bwMode="auto">
          <a:xfrm>
            <a:off x="9977836" y="3094151"/>
            <a:ext cx="573623" cy="917314"/>
          </a:xfrm>
          <a:prstGeom prst="ellipse">
            <a:avLst/>
          </a:prstGeom>
          <a:solidFill>
            <a:srgbClr val="FF7591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de-CH" sz="2400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Gebogener Pfeil 1">
            <a:extLst>
              <a:ext uri="{FF2B5EF4-FFF2-40B4-BE49-F238E27FC236}">
                <a16:creationId xmlns:a16="http://schemas.microsoft.com/office/drawing/2014/main" id="{B2B869B2-933F-40DC-AAA4-AEC41E108BDC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252434" y="2522644"/>
            <a:ext cx="1960904" cy="1960904"/>
          </a:xfrm>
          <a:prstGeom prst="circularArrow">
            <a:avLst>
              <a:gd name="adj1" fmla="val 13245"/>
              <a:gd name="adj2" fmla="val 1932608"/>
              <a:gd name="adj3" fmla="val 6712725"/>
              <a:gd name="adj4" fmla="val 10800000"/>
              <a:gd name="adj5" fmla="val 14948"/>
            </a:avLst>
          </a:prstGeom>
          <a:solidFill>
            <a:srgbClr val="FF7591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de-CH" sz="2400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C3002CD-B577-4F64-A2DF-27C79BFAE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2609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Documentation &amp; Printout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15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8468B2-6BD2-4D44-BA35-1BED16B0C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00" y="1412875"/>
            <a:ext cx="6393014" cy="47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1563560-C5E5-44FF-8240-4C67AE4BC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B5D6DBD-2363-4A37-8D0F-15EFFAE560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779" y="399060"/>
            <a:ext cx="2213421" cy="1595429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12AF4FD-DE12-4E87-B88A-AC1034CFFDD7}"/>
              </a:ext>
            </a:extLst>
          </p:cNvPr>
          <p:cNvGrpSpPr/>
          <p:nvPr/>
        </p:nvGrpSpPr>
        <p:grpSpPr>
          <a:xfrm>
            <a:off x="730800" y="2163188"/>
            <a:ext cx="5627271" cy="4069331"/>
            <a:chOff x="730800" y="2163188"/>
            <a:chExt cx="5627271" cy="406933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90A84D5-453A-4614-B3A8-FDB4AD7CB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800" y="2163188"/>
              <a:ext cx="5627271" cy="38341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BA86F7F-38E7-4E6A-9535-B20BA8C19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800" y="6016608"/>
              <a:ext cx="2590933" cy="215911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477C28D-2CCB-4095-9DC1-18C2B753F2C8}"/>
              </a:ext>
            </a:extLst>
          </p:cNvPr>
          <p:cNvGrpSpPr/>
          <p:nvPr/>
        </p:nvGrpSpPr>
        <p:grpSpPr>
          <a:xfrm>
            <a:off x="3683237" y="1786071"/>
            <a:ext cx="7777964" cy="2889840"/>
            <a:chOff x="3683237" y="1786071"/>
            <a:chExt cx="7777964" cy="2889840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37A5254-84C8-441F-95C0-26999E85173A}"/>
                </a:ext>
              </a:extLst>
            </p:cNvPr>
            <p:cNvSpPr txBox="1"/>
            <p:nvPr/>
          </p:nvSpPr>
          <p:spPr>
            <a:xfrm>
              <a:off x="7123815" y="3506360"/>
              <a:ext cx="4337386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Fill out “Project Identification” to make planning traceable to the installation concerned. E.g.: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Company: 	xxx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Address:   	</a:t>
              </a:r>
              <a:r>
                <a:rPr lang="en-US" sz="1400" i="1" dirty="0" err="1"/>
                <a:t>yyy</a:t>
              </a:r>
              <a:endParaRPr lang="en-US" sz="1400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Building / Floor: 	</a:t>
              </a:r>
              <a:r>
                <a:rPr lang="en-US" sz="1400" i="1" dirty="0" err="1"/>
                <a:t>zzz</a:t>
              </a:r>
              <a:endParaRPr lang="en-US" sz="1400" i="1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666D4F9-375D-41B1-B5FB-C3E7EAC76387}"/>
                </a:ext>
              </a:extLst>
            </p:cNvPr>
            <p:cNvSpPr/>
            <p:nvPr/>
          </p:nvSpPr>
          <p:spPr>
            <a:xfrm>
              <a:off x="3683237" y="1786071"/>
              <a:ext cx="3435410" cy="1709159"/>
            </a:xfrm>
            <a:custGeom>
              <a:avLst/>
              <a:gdLst>
                <a:gd name="connsiteX0" fmla="*/ 3435410 w 3435410"/>
                <a:gd name="connsiteY0" fmla="*/ 1709159 h 1709159"/>
                <a:gd name="connsiteX1" fmla="*/ 2982483 w 3435410"/>
                <a:gd name="connsiteY1" fmla="*/ 1367327 h 1709159"/>
                <a:gd name="connsiteX2" fmla="*/ 2973937 w 3435410"/>
                <a:gd name="connsiteY2" fmla="*/ 401652 h 1709159"/>
                <a:gd name="connsiteX3" fmla="*/ 2837204 w 3435410"/>
                <a:gd name="connsiteY3" fmla="*/ 273465 h 1709159"/>
                <a:gd name="connsiteX4" fmla="*/ 341832 w 3435410"/>
                <a:gd name="connsiteY4" fmla="*/ 282011 h 1709159"/>
                <a:gd name="connsiteX5" fmla="*/ 0 w 3435410"/>
                <a:gd name="connsiteY5" fmla="*/ 0 h 17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5410" h="1709159">
                  <a:moveTo>
                    <a:pt x="3435410" y="1709159"/>
                  </a:moveTo>
                  <a:lnTo>
                    <a:pt x="2982483" y="1367327"/>
                  </a:lnTo>
                  <a:cubicBezTo>
                    <a:pt x="2979634" y="1045435"/>
                    <a:pt x="2976786" y="723544"/>
                    <a:pt x="2973937" y="401652"/>
                  </a:cubicBezTo>
                  <a:lnTo>
                    <a:pt x="2837204" y="273465"/>
                  </a:lnTo>
                  <a:lnTo>
                    <a:pt x="341832" y="282011"/>
                  </a:lnTo>
                  <a:lnTo>
                    <a:pt x="0" y="0"/>
                  </a:lnTo>
                </a:path>
              </a:pathLst>
            </a:cu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9D01B96-B9AD-4912-A81D-800D64505A89}"/>
              </a:ext>
            </a:extLst>
          </p:cNvPr>
          <p:cNvGrpSpPr/>
          <p:nvPr/>
        </p:nvGrpSpPr>
        <p:grpSpPr>
          <a:xfrm>
            <a:off x="6725540" y="1786071"/>
            <a:ext cx="4735661" cy="1331224"/>
            <a:chOff x="6725540" y="1786071"/>
            <a:chExt cx="4735661" cy="1331224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89AE603-7E31-43FA-8BA0-EC2D8788D4C8}"/>
                </a:ext>
              </a:extLst>
            </p:cNvPr>
            <p:cNvSpPr txBox="1"/>
            <p:nvPr/>
          </p:nvSpPr>
          <p:spPr>
            <a:xfrm>
              <a:off x="7123815" y="2163188"/>
              <a:ext cx="4337386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Fill out “Planned by” to make planning traceable to the responsible planner. E.g.: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Company: 	</a:t>
              </a:r>
              <a:r>
                <a:rPr lang="en-US" sz="1400" i="1" dirty="0" err="1"/>
                <a:t>aaa</a:t>
              </a:r>
              <a:endParaRPr lang="en-US" sz="1400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/>
                <a:t>Planner: 	</a:t>
              </a:r>
              <a:r>
                <a:rPr lang="en-US" sz="1400" i="1" dirty="0" err="1"/>
                <a:t>bbb</a:t>
              </a:r>
              <a:endParaRPr lang="en-US" sz="1400" i="1" dirty="0"/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ACFB83A-E099-44CF-B120-335D67B87E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25540" y="1786071"/>
              <a:ext cx="398275" cy="377117"/>
            </a:xfrm>
            <a:prstGeom prst="line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2FE3134-184F-4E94-AC9F-4F5E02765467}"/>
              </a:ext>
            </a:extLst>
          </p:cNvPr>
          <p:cNvGrpSpPr/>
          <p:nvPr/>
        </p:nvGrpSpPr>
        <p:grpSpPr>
          <a:xfrm>
            <a:off x="6358071" y="4080284"/>
            <a:ext cx="5103129" cy="1934527"/>
            <a:chOff x="6358071" y="4080284"/>
            <a:chExt cx="5103129" cy="193452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52B492D-DAD5-4B9B-83B1-E57EDB973AFD}"/>
                </a:ext>
              </a:extLst>
            </p:cNvPr>
            <p:cNvSpPr txBox="1"/>
            <p:nvPr/>
          </p:nvSpPr>
          <p:spPr>
            <a:xfrm>
              <a:off x="7123814" y="5060704"/>
              <a:ext cx="4337386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Print out “Printout” section (paper or PDF) and file it with other project documentation, e.g. test data.</a:t>
              </a:r>
            </a:p>
            <a:p>
              <a:r>
                <a:rPr lang="en-US" sz="1400" i="1" dirty="0"/>
                <a:t>Use this sheet to apply for upgrade to  RP2 or RP3 on </a:t>
              </a:r>
              <a:r>
                <a:rPr lang="en-US" sz="1400" i="1" dirty="0" err="1"/>
                <a:t>R&amp;Mfreenet</a:t>
              </a:r>
              <a:r>
                <a:rPr lang="en-US" sz="1400" i="1" dirty="0"/>
                <a:t> warranty certificate.</a:t>
              </a:r>
            </a:p>
          </p:txBody>
        </p: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29BDA08C-FF69-446F-80C3-74DEF2B70C9F}"/>
                </a:ext>
              </a:extLst>
            </p:cNvPr>
            <p:cNvCxnSpPr>
              <a:cxnSpLocks/>
              <a:stCxn id="23" idx="1"/>
              <a:endCxn id="10" idx="3"/>
            </p:cNvCxnSpPr>
            <p:nvPr/>
          </p:nvCxnSpPr>
          <p:spPr>
            <a:xfrm flipH="1" flipV="1">
              <a:off x="6358071" y="4080284"/>
              <a:ext cx="765743" cy="1457474"/>
            </a:xfrm>
            <a:prstGeom prst="line">
              <a:avLst/>
            </a:prstGeom>
            <a:noFill/>
            <a:ln w="9525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784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C97F30-96E5-4DE9-A3D1-6A99E0C1D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799" y="2452256"/>
            <a:ext cx="2905317" cy="2600330"/>
          </a:xfrm>
        </p:spPr>
        <p:txBody>
          <a:bodyPr/>
          <a:lstStyle/>
          <a:p>
            <a:r>
              <a:rPr lang="de-CH" dirty="0"/>
              <a:t>Matthias Gerber</a:t>
            </a:r>
          </a:p>
          <a:p>
            <a:r>
              <a:rPr lang="de-CH" dirty="0"/>
              <a:t>Market Manager LAN </a:t>
            </a:r>
            <a:r>
              <a:rPr lang="de-CH" dirty="0" err="1"/>
              <a:t>Cabling</a:t>
            </a:r>
            <a:endParaRPr lang="de-CH" dirty="0"/>
          </a:p>
          <a:p>
            <a:r>
              <a:rPr lang="de-CH" dirty="0"/>
              <a:t>matthias.gerber@rdm.com</a:t>
            </a:r>
          </a:p>
          <a:p>
            <a:r>
              <a:rPr lang="de-CH" dirty="0"/>
              <a:t>www.rdm.com</a:t>
            </a:r>
          </a:p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10515600" cy="1325563"/>
          </a:xfrm>
        </p:spPr>
        <p:txBody>
          <a:bodyPr/>
          <a:lstStyle/>
          <a:p>
            <a:pPr algn="ctr"/>
            <a:r>
              <a:rPr lang="en-US" altLang="en-US" sz="2800" dirty="0"/>
              <a:t>Thank you !</a:t>
            </a:r>
            <a:endParaRPr lang="en-US" dirty="0"/>
          </a:p>
        </p:txBody>
      </p:sp>
      <p:sp>
        <p:nvSpPr>
          <p:cNvPr id="3584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11660188" y="6445250"/>
            <a:ext cx="531812" cy="1920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900">
                <a:solidFill>
                  <a:schemeClr val="bg1"/>
                </a:solidFill>
              </a:rPr>
              <a:t>Page </a:t>
            </a:r>
            <a:fld id="{F56ACA8E-55FF-46DC-B724-88112C075FFB}" type="slidenum">
              <a:rPr lang="en-GB" altLang="en-US" sz="900">
                <a:solidFill>
                  <a:schemeClr val="bg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GB" altLang="en-US" sz="900">
              <a:solidFill>
                <a:schemeClr val="bg1"/>
              </a:solidFill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4038600" y="2057400"/>
            <a:ext cx="6343650" cy="291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noProof="1"/>
          </a:p>
        </p:txBody>
      </p:sp>
      <p:sp>
        <p:nvSpPr>
          <p:cNvPr id="35844" name="Text Box 19"/>
          <p:cNvSpPr txBox="1">
            <a:spLocks noChangeArrowheads="1"/>
          </p:cNvSpPr>
          <p:nvPr/>
        </p:nvSpPr>
        <p:spPr bwMode="gray">
          <a:xfrm>
            <a:off x="5378451" y="2020888"/>
            <a:ext cx="501491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0" bIns="0" anchor="ctr" anchorCtr="1"/>
          <a:lstStyle>
            <a:lvl1pPr defTabSz="801688" eaLnBrk="0" hangingPunc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40000"/>
              </a:spcAft>
              <a:buClrTx/>
            </a:pPr>
            <a:endParaRPr lang="de-CH" altLang="en-US" sz="360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ClrTx/>
            </a:pPr>
            <a:endParaRPr lang="de-CH" altLang="en-US" sz="2800" b="1" noProof="1">
              <a:solidFill>
                <a:schemeClr val="bg2"/>
              </a:solidFill>
              <a:ea typeface="宋体" pitchFamily="2" charset="-122"/>
            </a:endParaRPr>
          </a:p>
        </p:txBody>
      </p:sp>
      <p:pic>
        <p:nvPicPr>
          <p:cNvPr id="35846" name="Picture 2" descr="http://thivagraceparker.com/wp-content/uploads/2013/01/question-mar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251" y="2261418"/>
            <a:ext cx="3017790" cy="30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PoE requirements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>
          <a:xfrm>
            <a:off x="730800" y="1408362"/>
            <a:ext cx="5620573" cy="4597021"/>
          </a:xfrm>
        </p:spPr>
        <p:txBody>
          <a:bodyPr/>
          <a:lstStyle/>
          <a:p>
            <a:r>
              <a:rPr lang="en-US" dirty="0"/>
              <a:t>New PoE applications with continuous </a:t>
            </a:r>
            <a:br>
              <a:rPr lang="en-US" dirty="0"/>
            </a:br>
            <a:r>
              <a:rPr lang="en-US" dirty="0"/>
              <a:t>high-power demands change cabling requirements</a:t>
            </a:r>
          </a:p>
          <a:p>
            <a:r>
              <a:rPr lang="en-US" dirty="0"/>
              <a:t>Planning, installation and product selection </a:t>
            </a:r>
            <a:br>
              <a:rPr lang="en-US" dirty="0"/>
            </a:br>
            <a:r>
              <a:rPr lang="en-US" dirty="0"/>
              <a:t>must be in line for 4PPoE support</a:t>
            </a:r>
          </a:p>
          <a:p>
            <a:r>
              <a:rPr lang="en-US" dirty="0"/>
              <a:t>Cable runs must take the increased attenuation of the DC power delivering heated cables in cable bundles into account</a:t>
            </a:r>
          </a:p>
          <a:p>
            <a:r>
              <a:rPr lang="en-US" dirty="0"/>
              <a:t>Contact designs are optimized to minimize </a:t>
            </a:r>
            <a:br>
              <a:rPr lang="en-US" dirty="0"/>
            </a:br>
            <a:r>
              <a:rPr lang="en-US" dirty="0"/>
              <a:t>the effects of spark erosion</a:t>
            </a:r>
          </a:p>
          <a:p>
            <a:r>
              <a:rPr lang="en-US" dirty="0"/>
              <a:t>To ensure long term 4PPoE support, reliable wire termination technologies like IDC must be used. </a:t>
            </a:r>
          </a:p>
          <a:p>
            <a:r>
              <a:rPr lang="en-US" i="1" dirty="0" err="1"/>
              <a:t>PowerSafe</a:t>
            </a:r>
            <a:r>
              <a:rPr lang="en-US" i="1" dirty="0"/>
              <a:t> </a:t>
            </a:r>
            <a:r>
              <a:rPr lang="en-US" dirty="0"/>
              <a:t>products should be specified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2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E62205-F3CC-415B-BEF3-4A3A7965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892" y="620328"/>
            <a:ext cx="5791848" cy="57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ea typeface="Lato" pitchFamily="34" charset="0"/>
                <a:cs typeface="Lato" pitchFamily="34" charset="0"/>
              </a:rPr>
              <a:t>Introducing: </a:t>
            </a:r>
            <a:r>
              <a:rPr lang="en-US" altLang="en-US" dirty="0">
                <a:solidFill>
                  <a:srgbClr val="C00000"/>
                </a:solidFill>
              </a:rPr>
              <a:t>Remote Power Category (RP1 – 3)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8C068A1-8422-4B2B-9EB5-C9236C07DE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0800" y="1408363"/>
            <a:ext cx="4881615" cy="4352675"/>
          </a:xfrm>
        </p:spPr>
        <p:txBody>
          <a:bodyPr/>
          <a:lstStyle/>
          <a:p>
            <a:r>
              <a:rPr lang="en-US" dirty="0"/>
              <a:t>Installation standards ISO/IEC 14763-2 &amp; EN 50174-2 specify and require the </a:t>
            </a:r>
            <a:br>
              <a:rPr lang="en-US" dirty="0"/>
            </a:br>
            <a:r>
              <a:rPr lang="en-US" dirty="0"/>
              <a:t>RP Categories for all structured cabling</a:t>
            </a:r>
          </a:p>
          <a:p>
            <a:r>
              <a:rPr lang="en-US" dirty="0"/>
              <a:t>The RP categories define the allowed average DC-power in a cable bundle: RP1 &lt; 212 mA, RP2: 212 - 499 mA, RP3 &gt; 499 mA</a:t>
            </a:r>
          </a:p>
          <a:p>
            <a:r>
              <a:rPr lang="en-US" dirty="0"/>
              <a:t>The maximum DC-power on a single conductor is 500 mA for all categories</a:t>
            </a:r>
          </a:p>
          <a:p>
            <a:r>
              <a:rPr lang="en-US" dirty="0"/>
              <a:t>RP Categories are an independent dimension in addition to transmission performance (e.g. Class E</a:t>
            </a:r>
            <a:r>
              <a:rPr lang="en-US" baseline="-25000" dirty="0"/>
              <a:t>A</a:t>
            </a:r>
            <a:r>
              <a:rPr lang="en-US" dirty="0"/>
              <a:t>) or Fire Class (e.g. CPR </a:t>
            </a:r>
            <a:r>
              <a:rPr lang="en-US" dirty="0" err="1"/>
              <a:t>C</a:t>
            </a:r>
            <a:r>
              <a:rPr lang="en-US" baseline="-25000" dirty="0" err="1"/>
              <a:t>ca</a:t>
            </a:r>
            <a:r>
              <a:rPr lang="en-US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PoE Calculator Instructions V3</a:t>
            </a:r>
            <a:endParaRPr lang="de-CH" dirty="0"/>
          </a:p>
        </p:txBody>
      </p:sp>
      <p:sp>
        <p:nvSpPr>
          <p:cNvPr id="6148" name="Rectangle 13"/>
          <p:cNvSpPr>
            <a:spLocks noGrp="1" noChangeArrowheads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D4F37AA-E07B-4461-9789-541BC6C955CC}" type="slidenum">
              <a:rPr lang="en-US" altLang="zh-CN" sz="900">
                <a:ea typeface="宋体" pitchFamily="2" charset="-122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900" dirty="0">
              <a:ea typeface="宋体" pitchFamily="2" charset="-12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5D3CDB-E573-41A1-ABD1-6304AEBD4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587" y="1417600"/>
            <a:ext cx="2213824" cy="1695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56F34B6-C365-4822-9AE5-C3E74D145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5361" y="1431820"/>
            <a:ext cx="2213824" cy="1687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67F761-DA86-4C35-9017-1494505B60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704"/>
          <a:stretch/>
        </p:blipFill>
        <p:spPr>
          <a:xfrm>
            <a:off x="9088582" y="4035794"/>
            <a:ext cx="2372617" cy="1751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204050-FD71-4F45-84A6-D5170A37B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191" y="3093477"/>
            <a:ext cx="2372616" cy="33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Calculation in Cable Bundles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59BEF31-8626-44DF-A2A6-EE8E848B4E7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Multiple standardization committees published documents on the problem </a:t>
            </a:r>
            <a:br>
              <a:rPr lang="en-US" dirty="0"/>
            </a:br>
            <a:r>
              <a:rPr lang="en-US" dirty="0"/>
              <a:t>(ISO/IEC SC25: TR 29125, </a:t>
            </a:r>
            <a:r>
              <a:rPr lang="en-US" dirty="0" err="1"/>
              <a:t>Cenelec</a:t>
            </a:r>
            <a:r>
              <a:rPr lang="en-US" dirty="0"/>
              <a:t> TC215: EN50174-99-1, TIA)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4</a:t>
            </a:fld>
            <a:endParaRPr lang="en-US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48145D1-A8E3-4EC1-806A-C20F12999A96}"/>
              </a:ext>
            </a:extLst>
          </p:cNvPr>
          <p:cNvGrpSpPr/>
          <p:nvPr/>
        </p:nvGrpSpPr>
        <p:grpSpPr>
          <a:xfrm>
            <a:off x="411407" y="2194560"/>
            <a:ext cx="10937313" cy="4161789"/>
            <a:chOff x="289493" y="2691937"/>
            <a:chExt cx="8379375" cy="319786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F56251E-AC5F-4F1A-AF1A-862E6BF4F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93" y="2691937"/>
              <a:ext cx="8379375" cy="3197868"/>
            </a:xfrm>
            <a:prstGeom prst="rect">
              <a:avLst/>
            </a:prstGeom>
          </p:spPr>
        </p:pic>
        <p:sp>
          <p:nvSpPr>
            <p:cNvPr id="2" name="Freihandform: Form 1">
              <a:extLst>
                <a:ext uri="{FF2B5EF4-FFF2-40B4-BE49-F238E27FC236}">
                  <a16:creationId xmlns:a16="http://schemas.microsoft.com/office/drawing/2014/main" id="{1D194B3A-D31C-4D8F-9BBB-6B3E9BCD85D9}"/>
                </a:ext>
              </a:extLst>
            </p:cNvPr>
            <p:cNvSpPr/>
            <p:nvPr/>
          </p:nvSpPr>
          <p:spPr>
            <a:xfrm>
              <a:off x="1596571" y="4076299"/>
              <a:ext cx="1045029" cy="262059"/>
            </a:xfrm>
            <a:custGeom>
              <a:avLst/>
              <a:gdLst>
                <a:gd name="connsiteX0" fmla="*/ 0 w 1045029"/>
                <a:gd name="connsiteY0" fmla="*/ 932543 h 961571"/>
                <a:gd name="connsiteX1" fmla="*/ 166915 w 1045029"/>
                <a:gd name="connsiteY1" fmla="*/ 130628 h 961571"/>
                <a:gd name="connsiteX2" fmla="*/ 442686 w 1045029"/>
                <a:gd name="connsiteY2" fmla="*/ 47171 h 961571"/>
                <a:gd name="connsiteX3" fmla="*/ 547915 w 1045029"/>
                <a:gd name="connsiteY3" fmla="*/ 0 h 961571"/>
                <a:gd name="connsiteX4" fmla="*/ 1016000 w 1045029"/>
                <a:gd name="connsiteY4" fmla="*/ 370114 h 961571"/>
                <a:gd name="connsiteX5" fmla="*/ 1045029 w 1045029"/>
                <a:gd name="connsiteY5" fmla="*/ 961571 h 961571"/>
                <a:gd name="connsiteX6" fmla="*/ 0 w 1045029"/>
                <a:gd name="connsiteY6" fmla="*/ 932543 h 96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5029" h="961571">
                  <a:moveTo>
                    <a:pt x="0" y="932543"/>
                  </a:moveTo>
                  <a:lnTo>
                    <a:pt x="166915" y="130628"/>
                  </a:lnTo>
                  <a:lnTo>
                    <a:pt x="442686" y="47171"/>
                  </a:lnTo>
                  <a:lnTo>
                    <a:pt x="547915" y="0"/>
                  </a:lnTo>
                  <a:lnTo>
                    <a:pt x="1016000" y="370114"/>
                  </a:lnTo>
                  <a:lnTo>
                    <a:pt x="1045029" y="961571"/>
                  </a:lnTo>
                  <a:lnTo>
                    <a:pt x="0" y="93254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2300"/>
                </a:lnSpc>
              </a:pPr>
              <a:endParaRPr lang="de-CH" sz="1400" dirty="0">
                <a:cs typeface="Arial"/>
              </a:endParaRPr>
            </a:p>
          </p:txBody>
        </p:sp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008A132C-973D-4EA1-87F2-94EF5E044AC4}"/>
                </a:ext>
              </a:extLst>
            </p:cNvPr>
            <p:cNvSpPr/>
            <p:nvPr/>
          </p:nvSpPr>
          <p:spPr>
            <a:xfrm>
              <a:off x="1433286" y="3493913"/>
              <a:ext cx="602343" cy="262059"/>
            </a:xfrm>
            <a:custGeom>
              <a:avLst/>
              <a:gdLst>
                <a:gd name="connsiteX0" fmla="*/ 0 w 602343"/>
                <a:gd name="connsiteY0" fmla="*/ 384628 h 384628"/>
                <a:gd name="connsiteX1" fmla="*/ 406400 w 602343"/>
                <a:gd name="connsiteY1" fmla="*/ 370114 h 384628"/>
                <a:gd name="connsiteX2" fmla="*/ 591457 w 602343"/>
                <a:gd name="connsiteY2" fmla="*/ 301171 h 384628"/>
                <a:gd name="connsiteX3" fmla="*/ 602343 w 602343"/>
                <a:gd name="connsiteY3" fmla="*/ 0 h 384628"/>
                <a:gd name="connsiteX4" fmla="*/ 14514 w 602343"/>
                <a:gd name="connsiteY4" fmla="*/ 10885 h 384628"/>
                <a:gd name="connsiteX5" fmla="*/ 0 w 602343"/>
                <a:gd name="connsiteY5" fmla="*/ 384628 h 38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343" h="384628">
                  <a:moveTo>
                    <a:pt x="0" y="384628"/>
                  </a:moveTo>
                  <a:lnTo>
                    <a:pt x="406400" y="370114"/>
                  </a:lnTo>
                  <a:lnTo>
                    <a:pt x="591457" y="301171"/>
                  </a:lnTo>
                  <a:lnTo>
                    <a:pt x="602343" y="0"/>
                  </a:lnTo>
                  <a:lnTo>
                    <a:pt x="14514" y="10885"/>
                  </a:lnTo>
                  <a:lnTo>
                    <a:pt x="0" y="38462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2300"/>
                </a:lnSpc>
              </a:pPr>
              <a:endParaRPr lang="de-CH" sz="1400" dirty="0">
                <a:cs typeface="Arial"/>
              </a:endParaRPr>
            </a:p>
          </p:txBody>
        </p: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50CA237-27CA-4A26-9815-420153A42B6B}"/>
              </a:ext>
            </a:extLst>
          </p:cNvPr>
          <p:cNvSpPr/>
          <p:nvPr/>
        </p:nvSpPr>
        <p:spPr>
          <a:xfrm>
            <a:off x="5056632" y="2551176"/>
            <a:ext cx="1453896" cy="1298448"/>
          </a:xfrm>
          <a:custGeom>
            <a:avLst/>
            <a:gdLst>
              <a:gd name="connsiteX0" fmla="*/ 0 w 1453896"/>
              <a:gd name="connsiteY0" fmla="*/ 658368 h 1298448"/>
              <a:gd name="connsiteX1" fmla="*/ 356616 w 1453896"/>
              <a:gd name="connsiteY1" fmla="*/ 0 h 1298448"/>
              <a:gd name="connsiteX2" fmla="*/ 1078992 w 1453896"/>
              <a:gd name="connsiteY2" fmla="*/ 9144 h 1298448"/>
              <a:gd name="connsiteX3" fmla="*/ 1453896 w 1453896"/>
              <a:gd name="connsiteY3" fmla="*/ 640080 h 1298448"/>
              <a:gd name="connsiteX4" fmla="*/ 1097280 w 1453896"/>
              <a:gd name="connsiteY4" fmla="*/ 1280160 h 1298448"/>
              <a:gd name="connsiteX5" fmla="*/ 347472 w 1453896"/>
              <a:gd name="connsiteY5" fmla="*/ 1298448 h 1298448"/>
              <a:gd name="connsiteX6" fmla="*/ 0 w 1453896"/>
              <a:gd name="connsiteY6" fmla="*/ 658368 h 12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3896" h="1298448">
                <a:moveTo>
                  <a:pt x="0" y="658368"/>
                </a:moveTo>
                <a:lnTo>
                  <a:pt x="356616" y="0"/>
                </a:lnTo>
                <a:lnTo>
                  <a:pt x="1078992" y="9144"/>
                </a:lnTo>
                <a:lnTo>
                  <a:pt x="1453896" y="640080"/>
                </a:lnTo>
                <a:lnTo>
                  <a:pt x="1097280" y="1280160"/>
                </a:lnTo>
                <a:lnTo>
                  <a:pt x="347472" y="1298448"/>
                </a:lnTo>
                <a:lnTo>
                  <a:pt x="0" y="658368"/>
                </a:lnTo>
                <a:close/>
              </a:path>
            </a:pathLst>
          </a:cu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CA394DF3-9411-443E-AEB1-3667FBC20CAA}"/>
              </a:ext>
            </a:extLst>
          </p:cNvPr>
          <p:cNvSpPr/>
          <p:nvPr/>
        </p:nvSpPr>
        <p:spPr>
          <a:xfrm>
            <a:off x="1812921" y="3849624"/>
            <a:ext cx="213130" cy="1709928"/>
          </a:xfrm>
          <a:prstGeom prst="upArrow">
            <a:avLst/>
          </a:prstGeom>
          <a:solidFill>
            <a:srgbClr val="F3C8A1">
              <a:alpha val="4902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621B60B-15D1-4A06-8D84-7490F2AD4BF4}"/>
              </a:ext>
            </a:extLst>
          </p:cNvPr>
          <p:cNvSpPr/>
          <p:nvPr/>
        </p:nvSpPr>
        <p:spPr>
          <a:xfrm>
            <a:off x="6829921" y="3172968"/>
            <a:ext cx="4416479" cy="100584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3EA0A2BB-0B55-43FE-906F-E83484A0540C}"/>
              </a:ext>
            </a:extLst>
          </p:cNvPr>
          <p:cNvSpPr/>
          <p:nvPr/>
        </p:nvSpPr>
        <p:spPr>
          <a:xfrm rot="7102590">
            <a:off x="4741350" y="2250201"/>
            <a:ext cx="213130" cy="828000"/>
          </a:xfrm>
          <a:prstGeom prst="upArrow">
            <a:avLst/>
          </a:prstGeom>
          <a:solidFill>
            <a:srgbClr val="F3C8A1">
              <a:alpha val="4902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6BC40A0D-6E1F-45F0-9B50-B3EC381C24C7}"/>
              </a:ext>
            </a:extLst>
          </p:cNvPr>
          <p:cNvSpPr/>
          <p:nvPr/>
        </p:nvSpPr>
        <p:spPr>
          <a:xfrm rot="3921076">
            <a:off x="2525324" y="2816030"/>
            <a:ext cx="213130" cy="1440000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0FFCB2F1-E898-422D-BF03-BE28CEFD3B15}"/>
              </a:ext>
            </a:extLst>
          </p:cNvPr>
          <p:cNvSpPr/>
          <p:nvPr/>
        </p:nvSpPr>
        <p:spPr>
          <a:xfrm rot="10800000">
            <a:off x="5666933" y="2606429"/>
            <a:ext cx="213130" cy="576000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3A25776-4C6B-4F33-8EB0-18B97B3460CA}"/>
              </a:ext>
            </a:extLst>
          </p:cNvPr>
          <p:cNvSpPr/>
          <p:nvPr/>
        </p:nvSpPr>
        <p:spPr>
          <a:xfrm>
            <a:off x="6830959" y="2073400"/>
            <a:ext cx="4416479" cy="100584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15A2A45F-6D80-48F8-9F7C-5B7E08642028}"/>
              </a:ext>
            </a:extLst>
          </p:cNvPr>
          <p:cNvSpPr/>
          <p:nvPr/>
        </p:nvSpPr>
        <p:spPr>
          <a:xfrm>
            <a:off x="2158409" y="3508744"/>
            <a:ext cx="1382233" cy="1446028"/>
          </a:xfrm>
          <a:custGeom>
            <a:avLst/>
            <a:gdLst>
              <a:gd name="connsiteX0" fmla="*/ 1371600 w 1382233"/>
              <a:gd name="connsiteY0" fmla="*/ 1446028 h 1446028"/>
              <a:gd name="connsiteX1" fmla="*/ 0 w 1382233"/>
              <a:gd name="connsiteY1" fmla="*/ 1339703 h 1446028"/>
              <a:gd name="connsiteX2" fmla="*/ 42531 w 1382233"/>
              <a:gd name="connsiteY2" fmla="*/ 308344 h 1446028"/>
              <a:gd name="connsiteX3" fmla="*/ 797442 w 1382233"/>
              <a:gd name="connsiteY3" fmla="*/ 0 h 1446028"/>
              <a:gd name="connsiteX4" fmla="*/ 1382233 w 1382233"/>
              <a:gd name="connsiteY4" fmla="*/ 520996 h 1446028"/>
              <a:gd name="connsiteX5" fmla="*/ 1371600 w 1382233"/>
              <a:gd name="connsiteY5" fmla="*/ 1446028 h 144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2233" h="1446028">
                <a:moveTo>
                  <a:pt x="1371600" y="1446028"/>
                </a:moveTo>
                <a:lnTo>
                  <a:pt x="0" y="1339703"/>
                </a:lnTo>
                <a:lnTo>
                  <a:pt x="42531" y="308344"/>
                </a:lnTo>
                <a:lnTo>
                  <a:pt x="797442" y="0"/>
                </a:lnTo>
                <a:lnTo>
                  <a:pt x="1382233" y="520996"/>
                </a:lnTo>
                <a:lnTo>
                  <a:pt x="1371600" y="1446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08055CBF-94B2-44FD-8597-AF3F5D3AF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1A126FF-802D-407C-9CCB-B7C8627DABB4}"/>
              </a:ext>
            </a:extLst>
          </p:cNvPr>
          <p:cNvSpPr/>
          <p:nvPr/>
        </p:nvSpPr>
        <p:spPr>
          <a:xfrm>
            <a:off x="5365821" y="4272536"/>
            <a:ext cx="6023818" cy="1843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01800E-5D98-4E00-B5A1-024B10BDAE84}"/>
              </a:ext>
            </a:extLst>
          </p:cNvPr>
          <p:cNvSpPr txBox="1"/>
          <p:nvPr/>
        </p:nvSpPr>
        <p:spPr>
          <a:xfrm>
            <a:off x="6021149" y="4402608"/>
            <a:ext cx="5983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sz="1200" dirty="0" err="1"/>
              <a:t>C</a:t>
            </a:r>
            <a:r>
              <a:rPr lang="en-US" sz="1200" baseline="-25000" dirty="0" err="1"/>
              <a:t>th</a:t>
            </a:r>
            <a:r>
              <a:rPr lang="en-US" sz="1200" dirty="0"/>
              <a:t>:	Coefficient to describe the thermal properties of the cable</a:t>
            </a:r>
            <a:br>
              <a:rPr lang="en-US" sz="1200" dirty="0"/>
            </a:br>
            <a:r>
              <a:rPr lang="en-US" sz="1200" dirty="0"/>
              <a:t>	U/UTP: 5.0; F/UTP: 3.0; S/FTP: 2.5</a:t>
            </a:r>
          </a:p>
          <a:p>
            <a:pPr>
              <a:tabLst>
                <a:tab pos="358775" algn="l"/>
              </a:tabLst>
            </a:pPr>
            <a:r>
              <a:rPr lang="en-US" sz="1200" dirty="0"/>
              <a:t>C</a:t>
            </a:r>
            <a:r>
              <a:rPr lang="en-US" sz="1200" baseline="-25000" dirty="0"/>
              <a:t>u</a:t>
            </a:r>
            <a:r>
              <a:rPr lang="en-US" sz="1200" dirty="0"/>
              <a:t>:	Coefficient to describe the thermal properties of the bundle environment</a:t>
            </a:r>
          </a:p>
          <a:p>
            <a:pPr>
              <a:tabLst>
                <a:tab pos="358775" algn="l"/>
              </a:tabLst>
            </a:pPr>
            <a:r>
              <a:rPr lang="en-US" sz="1200" dirty="0"/>
              <a:t>	Open/ventilated containment: 0.23; closed conduit: 0.48; insulated: 1.1</a:t>
            </a:r>
          </a:p>
          <a:p>
            <a:pPr>
              <a:tabLst>
                <a:tab pos="358775" algn="l"/>
              </a:tabLst>
            </a:pPr>
            <a:r>
              <a:rPr lang="en-US" sz="1200" dirty="0"/>
              <a:t>N:	Number of cables in the bundle</a:t>
            </a:r>
          </a:p>
          <a:p>
            <a:pPr>
              <a:tabLst>
                <a:tab pos="358775" algn="l"/>
              </a:tabLst>
            </a:pPr>
            <a:r>
              <a:rPr lang="en-US" sz="1200" dirty="0" err="1"/>
              <a:t>n</a:t>
            </a:r>
            <a:r>
              <a:rPr lang="en-US" sz="1200" baseline="-25000" dirty="0" err="1"/>
              <a:t>c</a:t>
            </a:r>
            <a:r>
              <a:rPr lang="en-US" sz="1200" dirty="0"/>
              <a:t>:	Number of current carrying wires per cable (4 or 8)</a:t>
            </a:r>
          </a:p>
          <a:p>
            <a:pPr>
              <a:tabLst>
                <a:tab pos="358775" algn="l"/>
              </a:tabLst>
            </a:pPr>
            <a:r>
              <a:rPr lang="en-US" sz="1200" dirty="0" err="1"/>
              <a:t>i</a:t>
            </a:r>
            <a:r>
              <a:rPr lang="en-US" sz="1200" baseline="-25000" dirty="0" err="1"/>
              <a:t>c</a:t>
            </a:r>
            <a:r>
              <a:rPr lang="en-US" sz="1200" dirty="0"/>
              <a:t>:	Current in (A) per wire</a:t>
            </a:r>
          </a:p>
          <a:p>
            <a:pPr>
              <a:tabLst>
                <a:tab pos="358775" algn="l"/>
              </a:tabLst>
            </a:pPr>
            <a:r>
              <a:rPr lang="en-US" sz="1200" dirty="0"/>
              <a:t>R:	Resistance of 1m wire (Ohm/m)</a:t>
            </a:r>
          </a:p>
          <a:p>
            <a:pPr>
              <a:tabLst>
                <a:tab pos="358775" algn="l"/>
              </a:tabLst>
            </a:pPr>
            <a:r>
              <a:rPr lang="en-US" sz="1200" dirty="0"/>
              <a:t>d:	Cable diameter in (m)</a:t>
            </a:r>
          </a:p>
          <a:p>
            <a:pPr>
              <a:tabLst>
                <a:tab pos="358775" algn="l"/>
              </a:tabLst>
            </a:pPr>
            <a:endParaRPr lang="en-US" sz="12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6358645-0F8D-4A0B-9A92-1757C9D8FD30}"/>
              </a:ext>
            </a:extLst>
          </p:cNvPr>
          <p:cNvSpPr/>
          <p:nvPr/>
        </p:nvSpPr>
        <p:spPr>
          <a:xfrm>
            <a:off x="6096000" y="4800725"/>
            <a:ext cx="5375759" cy="374462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39B2824-90E2-4641-BD65-C31034B674F7}"/>
              </a:ext>
            </a:extLst>
          </p:cNvPr>
          <p:cNvSpPr/>
          <p:nvPr/>
        </p:nvSpPr>
        <p:spPr>
          <a:xfrm>
            <a:off x="6096000" y="4444108"/>
            <a:ext cx="5365200" cy="35396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63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 Basics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A7749E-EC23-48F7-ABE6-6AB0CF68FCF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Current flowing in cable generates heat due to the resistance of the copper </a:t>
            </a:r>
          </a:p>
          <a:p>
            <a:r>
              <a:rPr lang="en-US" dirty="0"/>
              <a:t>If heat cannot escape, temperature in the cable rises </a:t>
            </a:r>
          </a:p>
          <a:p>
            <a:r>
              <a:rPr lang="en-US" dirty="0"/>
              <a:t>Higher cable temperature leads to higher attenuation</a:t>
            </a:r>
          </a:p>
          <a:p>
            <a:r>
              <a:rPr lang="en-US" dirty="0"/>
              <a:t>Attenuation budget for application may be exceeded</a:t>
            </a:r>
          </a:p>
          <a:p>
            <a:r>
              <a:rPr lang="en-US" dirty="0"/>
              <a:t>In this case, cabling length has to be reduced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5</a:t>
            </a:fld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24080AB-C1E2-4363-8822-C7891DACD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71"/>
          <a:stretch/>
        </p:blipFill>
        <p:spPr bwMode="auto">
          <a:xfrm>
            <a:off x="10644374" y="1228400"/>
            <a:ext cx="897203" cy="249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53B31C5-CFED-4855-8271-5F8E2507AAFA}"/>
              </a:ext>
            </a:extLst>
          </p:cNvPr>
          <p:cNvGrpSpPr/>
          <p:nvPr/>
        </p:nvGrpSpPr>
        <p:grpSpPr>
          <a:xfrm>
            <a:off x="4363676" y="3914186"/>
            <a:ext cx="3510254" cy="2115874"/>
            <a:chOff x="4363676" y="3914186"/>
            <a:chExt cx="3510254" cy="2115874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0D5589D-749F-4F98-AE2C-30BC09D39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4636" y="3914186"/>
              <a:ext cx="3449294" cy="1849997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17D76C6F-96FE-4BF2-94E2-DEB7A913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5194" y="4208931"/>
              <a:ext cx="466400" cy="418675"/>
            </a:xfrm>
            <a:prstGeom prst="rect">
              <a:avLst/>
            </a:prstGeom>
          </p:spPr>
        </p:pic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FED16A4B-D167-4531-ADAB-EDD3C7D14096}"/>
                </a:ext>
              </a:extLst>
            </p:cNvPr>
            <p:cNvSpPr txBox="1"/>
            <p:nvPr/>
          </p:nvSpPr>
          <p:spPr>
            <a:xfrm>
              <a:off x="4363676" y="5768450"/>
              <a:ext cx="3372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dirty="0"/>
                <a:t>The </a:t>
              </a:r>
              <a:r>
                <a:rPr lang="de-CH" sz="1100" dirty="0" err="1"/>
                <a:t>bigger</a:t>
              </a:r>
              <a:r>
                <a:rPr lang="de-CH" sz="1100" dirty="0"/>
                <a:t> </a:t>
              </a:r>
              <a:r>
                <a:rPr lang="de-CH" sz="1100" dirty="0" err="1"/>
                <a:t>the</a:t>
              </a:r>
              <a:r>
                <a:rPr lang="de-CH" sz="1100" dirty="0"/>
                <a:t> </a:t>
              </a:r>
              <a:r>
                <a:rPr lang="de-CH" sz="1100" dirty="0" err="1"/>
                <a:t>bundle</a:t>
              </a:r>
              <a:r>
                <a:rPr lang="de-CH" sz="1100" dirty="0"/>
                <a:t>, </a:t>
              </a:r>
              <a:r>
                <a:rPr lang="de-CH" sz="1100" dirty="0" err="1"/>
                <a:t>the</a:t>
              </a:r>
              <a:r>
                <a:rPr lang="de-CH" sz="1100" dirty="0"/>
                <a:t> </a:t>
              </a:r>
              <a:r>
                <a:rPr lang="de-CH" sz="1100" dirty="0" err="1"/>
                <a:t>higher</a:t>
              </a:r>
              <a:r>
                <a:rPr lang="de-CH" sz="1100" dirty="0"/>
                <a:t> </a:t>
              </a:r>
              <a:r>
                <a:rPr lang="de-CH" sz="1100" dirty="0" err="1"/>
                <a:t>the</a:t>
              </a:r>
              <a:r>
                <a:rPr lang="de-CH" sz="1100" dirty="0"/>
                <a:t> </a:t>
              </a:r>
              <a:r>
                <a:rPr lang="de-CH" sz="1100" dirty="0" err="1"/>
                <a:t>temperature</a:t>
              </a:r>
              <a:endParaRPr lang="de-CH" sz="11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F60467C-DC15-4BFA-ABBE-C7D347DA8DE7}"/>
              </a:ext>
            </a:extLst>
          </p:cNvPr>
          <p:cNvGrpSpPr/>
          <p:nvPr/>
        </p:nvGrpSpPr>
        <p:grpSpPr>
          <a:xfrm>
            <a:off x="7738595" y="3914484"/>
            <a:ext cx="3863660" cy="2106827"/>
            <a:chOff x="7738595" y="3914484"/>
            <a:chExt cx="3863660" cy="2106827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5C8C6D3-1C2E-4FA2-B553-A81E02EB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5657" y="3914484"/>
              <a:ext cx="3355159" cy="1845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89079D0A-88B9-457E-97B2-08117FD46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4434" y="4338020"/>
              <a:ext cx="409084" cy="409084"/>
            </a:xfrm>
            <a:prstGeom prst="rect">
              <a:avLst/>
            </a:prstGeom>
          </p:spPr>
        </p:pic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0286CBB8-D4E7-4FFC-B8DD-A209DC64C6EA}"/>
                </a:ext>
              </a:extLst>
            </p:cNvPr>
            <p:cNvSpPr txBox="1"/>
            <p:nvPr/>
          </p:nvSpPr>
          <p:spPr>
            <a:xfrm>
              <a:off x="7738595" y="5759701"/>
              <a:ext cx="38636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dirty="0"/>
                <a:t>The </a:t>
              </a:r>
              <a:r>
                <a:rPr lang="de-CH" sz="1100" dirty="0" err="1"/>
                <a:t>better</a:t>
              </a:r>
              <a:r>
                <a:rPr lang="de-CH" sz="1100" dirty="0"/>
                <a:t> </a:t>
              </a:r>
              <a:r>
                <a:rPr lang="de-CH" sz="1100" dirty="0" err="1"/>
                <a:t>ventilated</a:t>
              </a:r>
              <a:r>
                <a:rPr lang="de-CH" sz="1100" dirty="0"/>
                <a:t>, </a:t>
              </a:r>
              <a:r>
                <a:rPr lang="de-CH" sz="1100" dirty="0" err="1"/>
                <a:t>the</a:t>
              </a:r>
              <a:r>
                <a:rPr lang="de-CH" sz="1100" dirty="0"/>
                <a:t> </a:t>
              </a:r>
              <a:r>
                <a:rPr lang="de-CH" sz="1100" dirty="0" err="1"/>
                <a:t>lower</a:t>
              </a:r>
              <a:r>
                <a:rPr lang="de-CH" sz="1100" dirty="0"/>
                <a:t> </a:t>
              </a:r>
              <a:r>
                <a:rPr lang="de-CH" sz="1100" dirty="0" err="1"/>
                <a:t>the</a:t>
              </a:r>
              <a:r>
                <a:rPr lang="de-CH" sz="1100" dirty="0"/>
                <a:t> </a:t>
              </a:r>
              <a:r>
                <a:rPr lang="de-CH" sz="1100" dirty="0" err="1"/>
                <a:t>temperature</a:t>
              </a:r>
              <a:endParaRPr lang="de-CH" sz="1100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A35844F-505B-4FE9-8394-9597367451FF}"/>
              </a:ext>
            </a:extLst>
          </p:cNvPr>
          <p:cNvGrpSpPr/>
          <p:nvPr/>
        </p:nvGrpSpPr>
        <p:grpSpPr>
          <a:xfrm>
            <a:off x="723900" y="3914484"/>
            <a:ext cx="3491479" cy="2117900"/>
            <a:chOff x="723900" y="3914484"/>
            <a:chExt cx="3491479" cy="2117900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A90508D-79B9-4ACD-ABF3-0DFD059E91DC}"/>
                </a:ext>
              </a:extLst>
            </p:cNvPr>
            <p:cNvGrpSpPr/>
            <p:nvPr/>
          </p:nvGrpSpPr>
          <p:grpSpPr>
            <a:xfrm>
              <a:off x="723900" y="3914484"/>
              <a:ext cx="3491479" cy="2117900"/>
              <a:chOff x="723900" y="3914484"/>
              <a:chExt cx="3491479" cy="2117900"/>
            </a:xfrm>
          </p:grpSpPr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0CD6676D-8A6F-4EC2-A5AA-508BC087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" y="3914484"/>
                <a:ext cx="3491479" cy="1845217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7ED3BE72-E133-458D-A2F0-D92EDC23AA49}"/>
                  </a:ext>
                </a:extLst>
              </p:cNvPr>
              <p:cNvSpPr txBox="1"/>
              <p:nvPr/>
            </p:nvSpPr>
            <p:spPr>
              <a:xfrm>
                <a:off x="723900" y="5770774"/>
                <a:ext cx="33726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1100" dirty="0"/>
                  <a:t>The </a:t>
                </a:r>
                <a:r>
                  <a:rPr lang="de-CH" sz="1100" dirty="0" err="1"/>
                  <a:t>bigger</a:t>
                </a:r>
                <a:r>
                  <a:rPr lang="de-CH" sz="1100" dirty="0"/>
                  <a:t> </a:t>
                </a:r>
                <a:r>
                  <a:rPr lang="de-CH" sz="1100" dirty="0" err="1"/>
                  <a:t>the</a:t>
                </a:r>
                <a:r>
                  <a:rPr lang="de-CH" sz="1100" dirty="0"/>
                  <a:t> </a:t>
                </a:r>
                <a:r>
                  <a:rPr lang="de-CH" sz="1100" dirty="0" err="1"/>
                  <a:t>current</a:t>
                </a:r>
                <a:r>
                  <a:rPr lang="de-CH" sz="1100" dirty="0"/>
                  <a:t>, </a:t>
                </a:r>
                <a:r>
                  <a:rPr lang="de-CH" sz="1100" dirty="0" err="1"/>
                  <a:t>the</a:t>
                </a:r>
                <a:r>
                  <a:rPr lang="de-CH" sz="1100" dirty="0"/>
                  <a:t> </a:t>
                </a:r>
                <a:r>
                  <a:rPr lang="de-CH" sz="1100" dirty="0" err="1"/>
                  <a:t>higher</a:t>
                </a:r>
                <a:r>
                  <a:rPr lang="de-CH" sz="1100" dirty="0"/>
                  <a:t> </a:t>
                </a:r>
                <a:r>
                  <a:rPr lang="de-CH" sz="1100" dirty="0" err="1"/>
                  <a:t>the</a:t>
                </a:r>
                <a:r>
                  <a:rPr lang="de-CH" sz="1100" dirty="0"/>
                  <a:t> </a:t>
                </a:r>
                <a:r>
                  <a:rPr lang="de-CH" sz="1100" dirty="0" err="1"/>
                  <a:t>temperature</a:t>
                </a:r>
                <a:endParaRPr lang="de-CH" sz="1100" dirty="0"/>
              </a:p>
            </p:txBody>
          </p:sp>
        </p:grp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A455428-12E8-4F49-99E0-5FB34A6D1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2777" y="4105246"/>
              <a:ext cx="465548" cy="465548"/>
            </a:xfrm>
            <a:prstGeom prst="rect">
              <a:avLst/>
            </a:prstGeom>
          </p:spPr>
        </p:pic>
      </p:grp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6E8F16C6-3273-4D24-B765-7BC7B8651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9089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R&amp;M PoE </a:t>
            </a:r>
            <a:r>
              <a:rPr lang="en-US" dirty="0" err="1"/>
              <a:t>Calcualtor</a:t>
            </a:r>
            <a:r>
              <a:rPr lang="en-US" dirty="0"/>
              <a:t> V3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3 page Excel Spreadsheet (Download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here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C4619F-BA47-4334-9518-B3A81EB1627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«RP Category Calculator»:	</a:t>
            </a:r>
            <a:br>
              <a:rPr lang="en-US" dirty="0"/>
            </a:br>
            <a:r>
              <a:rPr lang="en-US" dirty="0"/>
              <a:t>Calculates required RP category based on PoE application</a:t>
            </a:r>
          </a:p>
          <a:p>
            <a:r>
              <a:rPr lang="en-US" dirty="0"/>
              <a:t>«Link Length Calculator»:  	</a:t>
            </a:r>
            <a:br>
              <a:rPr lang="en-US" dirty="0"/>
            </a:br>
            <a:r>
              <a:rPr lang="en-US" dirty="0"/>
              <a:t>This is the active user interface (yellow fields for input)</a:t>
            </a:r>
          </a:p>
          <a:p>
            <a:r>
              <a:rPr lang="en-US" dirty="0"/>
              <a:t>«Printout»:			</a:t>
            </a:r>
            <a:br>
              <a:rPr lang="en-US" dirty="0"/>
            </a:br>
            <a:r>
              <a:rPr lang="en-US" dirty="0"/>
              <a:t>Condensed version of the results for documentation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6</a:t>
            </a:fld>
            <a:endParaRPr lang="en-US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EBE837F-A55F-4622-A5A3-E842EF08F53F}"/>
              </a:ext>
            </a:extLst>
          </p:cNvPr>
          <p:cNvGrpSpPr>
            <a:grpSpLocks noChangeAspect="1"/>
          </p:cNvGrpSpPr>
          <p:nvPr/>
        </p:nvGrpSpPr>
        <p:grpSpPr>
          <a:xfrm>
            <a:off x="734464" y="3566164"/>
            <a:ext cx="3919578" cy="2351747"/>
            <a:chOff x="7956656" y="1250315"/>
            <a:chExt cx="3504142" cy="210248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88C048B-F29E-405E-8F4E-177532F1C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656" y="1250315"/>
              <a:ext cx="3504142" cy="21024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6F654AA-CEBC-44DA-9377-49A1F6E79E01}"/>
                </a:ext>
              </a:extLst>
            </p:cNvPr>
            <p:cNvSpPr txBox="1"/>
            <p:nvPr/>
          </p:nvSpPr>
          <p:spPr>
            <a:xfrm>
              <a:off x="8194887" y="2245478"/>
              <a:ext cx="3027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RP Category Calculator</a:t>
              </a:r>
              <a:endParaRPr lang="de-CH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DF687D-9FE8-46DF-847A-A5569B191A68}"/>
              </a:ext>
            </a:extLst>
          </p:cNvPr>
          <p:cNvGrpSpPr>
            <a:grpSpLocks noChangeAspect="1"/>
          </p:cNvGrpSpPr>
          <p:nvPr/>
        </p:nvGrpSpPr>
        <p:grpSpPr>
          <a:xfrm>
            <a:off x="8096931" y="3567165"/>
            <a:ext cx="3410806" cy="2342310"/>
            <a:chOff x="731519" y="4189074"/>
            <a:chExt cx="2797785" cy="1921329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1CD4FD4-2C37-49B6-BE9E-12E506E9A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19" y="4189074"/>
              <a:ext cx="2797785" cy="19213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4F5481E-CFB8-48A6-B17C-A3419B1E7F7C}"/>
                </a:ext>
              </a:extLst>
            </p:cNvPr>
            <p:cNvSpPr/>
            <p:nvPr/>
          </p:nvSpPr>
          <p:spPr>
            <a:xfrm>
              <a:off x="1640533" y="5086102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Printout</a:t>
              </a:r>
              <a:endParaRPr lang="de-CH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FFEC72D-9AA9-4366-A9DB-80E3EB9D0315}"/>
              </a:ext>
            </a:extLst>
          </p:cNvPr>
          <p:cNvGrpSpPr>
            <a:grpSpLocks noChangeAspect="1"/>
          </p:cNvGrpSpPr>
          <p:nvPr/>
        </p:nvGrpSpPr>
        <p:grpSpPr>
          <a:xfrm>
            <a:off x="4759492" y="3568117"/>
            <a:ext cx="3223923" cy="2339362"/>
            <a:chOff x="7956656" y="3567709"/>
            <a:chExt cx="3504142" cy="2542695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B5C2CA-EE1D-4E94-9AB5-2B9805D8C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656" y="3567709"/>
              <a:ext cx="3504142" cy="25426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FA0DFC8-193A-45AA-9CB4-78F31C6C3FA4}"/>
                </a:ext>
              </a:extLst>
            </p:cNvPr>
            <p:cNvSpPr txBox="1"/>
            <p:nvPr/>
          </p:nvSpPr>
          <p:spPr>
            <a:xfrm>
              <a:off x="8194887" y="4775484"/>
              <a:ext cx="3027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Link Length Calculator</a:t>
              </a:r>
              <a:endParaRPr lang="de-CH" dirty="0"/>
            </a:p>
          </p:txBody>
        </p:sp>
      </p:grp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10DF68A6-E370-401B-88E8-7D0351FEF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411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EC8C132-3C6B-45A4-9E56-02543ACBA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1432291"/>
            <a:ext cx="7196116" cy="447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 Category Calculator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C4619F-BA47-4334-9518-B3A81EB162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73483" y="1408363"/>
            <a:ext cx="3382533" cy="4351338"/>
          </a:xfrm>
        </p:spPr>
        <p:txBody>
          <a:bodyPr/>
          <a:lstStyle/>
          <a:p>
            <a:r>
              <a:rPr lang="en-US" dirty="0"/>
              <a:t>Input worst case PoE application mix</a:t>
            </a:r>
          </a:p>
          <a:p>
            <a:r>
              <a:rPr lang="en-US" dirty="0"/>
              <a:t>100% max possible</a:t>
            </a:r>
          </a:p>
          <a:p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-average will be calculated</a:t>
            </a:r>
          </a:p>
          <a:p>
            <a:r>
              <a:rPr lang="en-US" dirty="0"/>
              <a:t>From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-average the required RP category will be determined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7</a:t>
            </a:fld>
            <a:endParaRPr lang="en-US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63F0D81-6821-4A06-AA7E-AD43CC114BB4}"/>
              </a:ext>
            </a:extLst>
          </p:cNvPr>
          <p:cNvGrpSpPr/>
          <p:nvPr/>
        </p:nvGrpSpPr>
        <p:grpSpPr>
          <a:xfrm>
            <a:off x="5358250" y="2225045"/>
            <a:ext cx="576000" cy="1446017"/>
            <a:chOff x="5358250" y="2225045"/>
            <a:chExt cx="576000" cy="1446017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99A6CB4-1A1B-4388-B4B1-015180F5312F}"/>
                </a:ext>
              </a:extLst>
            </p:cNvPr>
            <p:cNvSpPr/>
            <p:nvPr/>
          </p:nvSpPr>
          <p:spPr>
            <a:xfrm>
              <a:off x="5358250" y="2225045"/>
              <a:ext cx="576000" cy="900000"/>
            </a:xfrm>
            <a:prstGeom prst="ellipse">
              <a:avLst/>
            </a:prstGeom>
            <a:noFill/>
            <a:ln w="19050">
              <a:solidFill>
                <a:srgbClr val="DF00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AA17683F-A145-4969-968F-774FEDA71F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9704" y="3125046"/>
              <a:ext cx="217186" cy="546016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7843568-19DD-4F96-8807-C25B052E6D08}"/>
              </a:ext>
            </a:extLst>
          </p:cNvPr>
          <p:cNvCxnSpPr>
            <a:cxnSpLocks/>
          </p:cNvCxnSpPr>
          <p:nvPr/>
        </p:nvCxnSpPr>
        <p:spPr>
          <a:xfrm flipH="1">
            <a:off x="5296462" y="3121256"/>
            <a:ext cx="291538" cy="75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92CAD7BC-FBA8-47BC-8067-67AFB45E6B83}"/>
              </a:ext>
            </a:extLst>
          </p:cNvPr>
          <p:cNvGrpSpPr/>
          <p:nvPr/>
        </p:nvGrpSpPr>
        <p:grpSpPr>
          <a:xfrm>
            <a:off x="6322563" y="2447704"/>
            <a:ext cx="1597453" cy="3190852"/>
            <a:chOff x="6322563" y="2447704"/>
            <a:chExt cx="1597453" cy="3190852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17017CF4-D811-46CB-A450-B55A7C2EF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235"/>
            <a:stretch/>
          </p:blipFill>
          <p:spPr>
            <a:xfrm>
              <a:off x="6322563" y="3887180"/>
              <a:ext cx="1597453" cy="1751376"/>
            </a:xfrm>
            <a:prstGeom prst="rect">
              <a:avLst/>
            </a:prstGeom>
          </p:spPr>
        </p:pic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FC96D7B7-2648-4FF8-8D32-D9B5FD707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8096" y="2502029"/>
              <a:ext cx="168226" cy="13612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20D83FF5-DB5E-4479-9E0B-807B34344123}"/>
                </a:ext>
              </a:extLst>
            </p:cNvPr>
            <p:cNvCxnSpPr>
              <a:cxnSpLocks/>
            </p:cNvCxnSpPr>
            <p:nvPr/>
          </p:nvCxnSpPr>
          <p:spPr>
            <a:xfrm>
              <a:off x="6886493" y="2447704"/>
              <a:ext cx="81280" cy="1415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244E2295-AD0C-4E87-8E63-73C1E2EF7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97E554-428B-4ECE-A7D9-7E5FAEAB0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5918177"/>
            <a:ext cx="3759393" cy="292115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738BEE2-9244-4131-8BFB-6DB837F3CA5E}"/>
              </a:ext>
            </a:extLst>
          </p:cNvPr>
          <p:cNvGrpSpPr/>
          <p:nvPr/>
        </p:nvGrpSpPr>
        <p:grpSpPr>
          <a:xfrm>
            <a:off x="3990042" y="2218504"/>
            <a:ext cx="2332521" cy="2561888"/>
            <a:chOff x="3990042" y="2218504"/>
            <a:chExt cx="2332521" cy="2561888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536EA4E5-8444-4CFF-A873-E941CA7EA2D5}"/>
                </a:ext>
              </a:extLst>
            </p:cNvPr>
            <p:cNvGrpSpPr/>
            <p:nvPr/>
          </p:nvGrpSpPr>
          <p:grpSpPr>
            <a:xfrm>
              <a:off x="3990042" y="2218504"/>
              <a:ext cx="2332521" cy="1699231"/>
              <a:chOff x="3990042" y="2218504"/>
              <a:chExt cx="2332521" cy="1699231"/>
            </a:xfrm>
          </p:grpSpPr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58DDA1ED-8E79-4099-AFFC-F430259E0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8160" y="3121256"/>
                <a:ext cx="404372" cy="796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>
                <a:extLst>
                  <a:ext uri="{FF2B5EF4-FFF2-40B4-BE49-F238E27FC236}">
                    <a16:creationId xmlns:a16="http://schemas.microsoft.com/office/drawing/2014/main" id="{04B12617-E724-497D-8582-7BBE044D2549}"/>
                  </a:ext>
                </a:extLst>
              </p:cNvPr>
              <p:cNvCxnSpPr>
                <a:cxnSpLocks/>
                <a:endCxn id="5" idx="0"/>
              </p:cNvCxnSpPr>
              <p:nvPr/>
            </p:nvCxnSpPr>
            <p:spPr>
              <a:xfrm>
                <a:off x="4958080" y="3121256"/>
                <a:ext cx="68701" cy="7659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C930C19-B3CA-4E95-958F-61C3C5117F16}"/>
                  </a:ext>
                </a:extLst>
              </p:cNvPr>
              <p:cNvSpPr/>
              <p:nvPr/>
            </p:nvSpPr>
            <p:spPr>
              <a:xfrm>
                <a:off x="4690659" y="2218504"/>
                <a:ext cx="576000" cy="900000"/>
              </a:xfrm>
              <a:prstGeom prst="ellipse">
                <a:avLst/>
              </a:prstGeom>
              <a:noFill/>
              <a:ln w="19050">
                <a:solidFill>
                  <a:srgbClr val="DF00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C08BC45-0F33-464D-AE23-A18075DA1632}"/>
                  </a:ext>
                </a:extLst>
              </p:cNvPr>
              <p:cNvSpPr/>
              <p:nvPr/>
            </p:nvSpPr>
            <p:spPr>
              <a:xfrm>
                <a:off x="3990042" y="2231522"/>
                <a:ext cx="576000" cy="900000"/>
              </a:xfrm>
              <a:prstGeom prst="ellipse">
                <a:avLst/>
              </a:prstGeom>
              <a:noFill/>
              <a:ln w="19050">
                <a:solidFill>
                  <a:srgbClr val="DF00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39" name="Gerade Verbindung mit Pfeil 38">
                <a:extLst>
                  <a:ext uri="{FF2B5EF4-FFF2-40B4-BE49-F238E27FC236}">
                    <a16:creationId xmlns:a16="http://schemas.microsoft.com/office/drawing/2014/main" id="{629CCDC0-7AF2-4EB7-B471-2381512469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77272" y="2447704"/>
                <a:ext cx="345291" cy="14264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7199A95-1DC6-4A3C-81F1-1CC98D670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7969" y="3887180"/>
              <a:ext cx="1977623" cy="893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383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Length Calculator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C4619F-BA47-4334-9518-B3A81EB162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42791" y="1408363"/>
            <a:ext cx="41360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main calculator parts:</a:t>
            </a:r>
          </a:p>
          <a:p>
            <a:r>
              <a:rPr lang="en-US" dirty="0"/>
              <a:t>Application Setup</a:t>
            </a:r>
            <a:br>
              <a:rPr lang="en-US" dirty="0"/>
            </a:br>
            <a:r>
              <a:rPr lang="en-US" dirty="0"/>
              <a:t>Defines installation condition</a:t>
            </a:r>
          </a:p>
          <a:p>
            <a:r>
              <a:rPr lang="en-US" dirty="0"/>
              <a:t>Cabling Setup Information</a:t>
            </a:r>
            <a:br>
              <a:rPr lang="en-US" dirty="0"/>
            </a:br>
            <a:r>
              <a:rPr lang="en-US" dirty="0"/>
              <a:t>Illustrates cable routing and product recommendations</a:t>
            </a:r>
          </a:p>
          <a:p>
            <a:r>
              <a:rPr lang="en-US" dirty="0"/>
              <a:t>Segment Setup</a:t>
            </a:r>
            <a:br>
              <a:rPr lang="en-US" dirty="0"/>
            </a:br>
            <a:r>
              <a:rPr lang="en-US" dirty="0"/>
              <a:t>Specification of the conditions in the different cabling segments</a:t>
            </a:r>
          </a:p>
          <a:p>
            <a:r>
              <a:rPr lang="en-US" dirty="0"/>
              <a:t>Result Section</a:t>
            </a:r>
            <a:br>
              <a:rPr lang="en-US" dirty="0"/>
            </a:br>
            <a:r>
              <a:rPr lang="en-US" dirty="0"/>
              <a:t>Shows calculated cabling length for worst case condition</a:t>
            </a:r>
          </a:p>
          <a:p>
            <a:r>
              <a:rPr lang="en-US" dirty="0"/>
              <a:t>Planning Documentation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8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8468B2-6BD2-4D44-BA35-1BED16B0C9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00" y="1412876"/>
            <a:ext cx="6393014" cy="4586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A2BF74D-1932-4C76-822E-B3373F39D264}"/>
              </a:ext>
            </a:extLst>
          </p:cNvPr>
          <p:cNvSpPr/>
          <p:nvPr/>
        </p:nvSpPr>
        <p:spPr>
          <a:xfrm>
            <a:off x="723900" y="1605516"/>
            <a:ext cx="6393014" cy="574158"/>
          </a:xfrm>
          <a:prstGeom prst="roundRect">
            <a:avLst>
              <a:gd name="adj" fmla="val 12963"/>
            </a:avLst>
          </a:prstGeom>
          <a:noFill/>
          <a:ln w="19050">
            <a:solidFill>
              <a:srgbClr val="DF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chemeClr val="tx1"/>
                </a:solidFill>
              </a:rPr>
              <a:t>Application</a:t>
            </a:r>
            <a:r>
              <a:rPr lang="de-CH" sz="1600" dirty="0">
                <a:solidFill>
                  <a:schemeClr val="tx1"/>
                </a:solidFill>
              </a:rPr>
              <a:t> Setup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C4A2DEF3-FB8D-46A2-85F1-6F16C26C5F0E}"/>
              </a:ext>
            </a:extLst>
          </p:cNvPr>
          <p:cNvSpPr/>
          <p:nvPr/>
        </p:nvSpPr>
        <p:spPr>
          <a:xfrm>
            <a:off x="737700" y="2214118"/>
            <a:ext cx="4536000" cy="1214881"/>
          </a:xfrm>
          <a:prstGeom prst="roundRect">
            <a:avLst>
              <a:gd name="adj" fmla="val 7040"/>
            </a:avLst>
          </a:prstGeom>
          <a:noFill/>
          <a:ln w="19050">
            <a:solidFill>
              <a:srgbClr val="DF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Segment Setup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58DE0356-DF32-4368-B6BC-3CE6884EFFE5}"/>
              </a:ext>
            </a:extLst>
          </p:cNvPr>
          <p:cNvSpPr/>
          <p:nvPr/>
        </p:nvSpPr>
        <p:spPr>
          <a:xfrm>
            <a:off x="723900" y="5563375"/>
            <a:ext cx="6393014" cy="435553"/>
          </a:xfrm>
          <a:prstGeom prst="roundRect">
            <a:avLst/>
          </a:prstGeom>
          <a:noFill/>
          <a:ln w="19050">
            <a:solidFill>
              <a:srgbClr val="DF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chemeClr val="tx1"/>
                </a:solidFill>
              </a:rPr>
              <a:t>Planning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Documentation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B7BB6161-4038-4029-968B-32D0884B56FB}"/>
              </a:ext>
            </a:extLst>
          </p:cNvPr>
          <p:cNvSpPr/>
          <p:nvPr/>
        </p:nvSpPr>
        <p:spPr>
          <a:xfrm>
            <a:off x="723900" y="4086448"/>
            <a:ext cx="6393014" cy="1442482"/>
          </a:xfrm>
          <a:prstGeom prst="roundRect">
            <a:avLst>
              <a:gd name="adj" fmla="val 5610"/>
            </a:avLst>
          </a:prstGeom>
          <a:noFill/>
          <a:ln w="19050">
            <a:solidFill>
              <a:srgbClr val="DF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chemeClr val="tx1"/>
                </a:solidFill>
              </a:rPr>
              <a:t>Cabling</a:t>
            </a:r>
            <a:r>
              <a:rPr lang="de-CH" sz="1600" dirty="0">
                <a:solidFill>
                  <a:schemeClr val="tx1"/>
                </a:solidFill>
              </a:rPr>
              <a:t> Setup Information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E46ACFD2-D532-461F-8861-0284B54DA452}"/>
              </a:ext>
            </a:extLst>
          </p:cNvPr>
          <p:cNvSpPr/>
          <p:nvPr/>
        </p:nvSpPr>
        <p:spPr>
          <a:xfrm>
            <a:off x="5281978" y="2196397"/>
            <a:ext cx="1836000" cy="1855606"/>
          </a:xfrm>
          <a:prstGeom prst="roundRect">
            <a:avLst>
              <a:gd name="adj" fmla="val 7040"/>
            </a:avLst>
          </a:prstGeom>
          <a:noFill/>
          <a:ln w="19050">
            <a:solidFill>
              <a:srgbClr val="DF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chemeClr val="tx1"/>
                </a:solidFill>
              </a:rPr>
              <a:t>Result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Section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1563560-C5E5-44FF-8240-4C67AE4BC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3BC035-E798-412D-BD4E-044144B70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8" y="5998930"/>
            <a:ext cx="3740342" cy="2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5765F89-BC07-4E88-825C-C3E1EAC1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13" y="2779320"/>
            <a:ext cx="10759154" cy="1319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Application setup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12.2022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E67C49-4012-4FFA-BC9E-62F0ACC9F53C}" type="slidenum">
              <a:rPr lang="de-CH" smtClean="0"/>
              <a:pPr/>
              <a:t>9</a:t>
            </a:fld>
            <a:endParaRPr lang="en-US"/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45E5F669-9903-455F-8A6E-3A728F6EFE47}"/>
              </a:ext>
            </a:extLst>
          </p:cNvPr>
          <p:cNvGrpSpPr/>
          <p:nvPr/>
        </p:nvGrpSpPr>
        <p:grpSpPr>
          <a:xfrm>
            <a:off x="729157" y="3877347"/>
            <a:ext cx="3327593" cy="2289537"/>
            <a:chOff x="729157" y="3877347"/>
            <a:chExt cx="3327593" cy="2289537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F766D9CF-AE6F-409A-8036-3861D830C4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9157" y="4236380"/>
              <a:ext cx="3327593" cy="1930504"/>
              <a:chOff x="382205" y="4523763"/>
              <a:chExt cx="2567519" cy="1489547"/>
            </a:xfrm>
          </p:grpSpPr>
          <p:pic>
            <p:nvPicPr>
              <p:cNvPr id="34" name="Picture 7">
                <a:extLst>
                  <a:ext uri="{FF2B5EF4-FFF2-40B4-BE49-F238E27FC236}">
                    <a16:creationId xmlns:a16="http://schemas.microsoft.com/office/drawing/2014/main" id="{88A53931-E7F9-4147-A2D5-AB7C44ADEA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0538" y="4523763"/>
                <a:ext cx="1158113" cy="1489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8">
                <a:extLst>
                  <a:ext uri="{FF2B5EF4-FFF2-40B4-BE49-F238E27FC236}">
                    <a16:creationId xmlns:a16="http://schemas.microsoft.com/office/drawing/2014/main" id="{8356CAF1-CF0D-4AB5-979F-5B5826B05B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205" y="5714882"/>
                <a:ext cx="2567519" cy="162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D197D25-0993-4927-BB8C-0AA2D639403B}"/>
                </a:ext>
              </a:extLst>
            </p:cNvPr>
            <p:cNvGrpSpPr/>
            <p:nvPr/>
          </p:nvGrpSpPr>
          <p:grpSpPr>
            <a:xfrm>
              <a:off x="3390651" y="3877347"/>
              <a:ext cx="465553" cy="1879552"/>
              <a:chOff x="2440745" y="4145660"/>
              <a:chExt cx="297575" cy="1547613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05670B68-B842-4A36-8F98-A7F672683862}"/>
                  </a:ext>
                </a:extLst>
              </p:cNvPr>
              <p:cNvSpPr/>
              <p:nvPr/>
            </p:nvSpPr>
            <p:spPr bwMode="auto">
              <a:xfrm>
                <a:off x="2440745" y="4145660"/>
                <a:ext cx="219849" cy="148212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38" name="Gerade Verbindung 18459">
                <a:extLst>
                  <a:ext uri="{FF2B5EF4-FFF2-40B4-BE49-F238E27FC236}">
                    <a16:creationId xmlns:a16="http://schemas.microsoft.com/office/drawing/2014/main" id="{F32B2706-1AA9-437E-853C-A2C71B764931}"/>
                  </a:ext>
                </a:extLst>
              </p:cNvPr>
              <p:cNvCxnSpPr>
                <a:stCxn id="37" idx="4"/>
              </p:cNvCxnSpPr>
              <p:nvPr/>
            </p:nvCxnSpPr>
            <p:spPr bwMode="auto">
              <a:xfrm>
                <a:off x="2550670" y="4293872"/>
                <a:ext cx="187650" cy="1399401"/>
              </a:xfrm>
              <a:prstGeom prst="line">
                <a:avLst/>
              </a:prstGeom>
              <a:noFill/>
              <a:ln w="19050" cap="flat" cmpd="sng" algn="ctr">
                <a:solidFill>
                  <a:srgbClr val="DF0029"/>
                </a:solidFill>
                <a:prstDash val="sysDash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4FF6950-1EFD-42B2-90E6-6340A639DC01}"/>
              </a:ext>
            </a:extLst>
          </p:cNvPr>
          <p:cNvGrpSpPr/>
          <p:nvPr/>
        </p:nvGrpSpPr>
        <p:grpSpPr>
          <a:xfrm>
            <a:off x="734113" y="1415991"/>
            <a:ext cx="2989488" cy="1939075"/>
            <a:chOff x="734113" y="1415991"/>
            <a:chExt cx="2989488" cy="193907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BF73A20-F928-4554-AE2A-54C33BBF89C4}"/>
                </a:ext>
              </a:extLst>
            </p:cNvPr>
            <p:cNvSpPr/>
            <p:nvPr/>
          </p:nvSpPr>
          <p:spPr bwMode="auto">
            <a:xfrm>
              <a:off x="3379648" y="3175066"/>
              <a:ext cx="343953" cy="180000"/>
            </a:xfrm>
            <a:prstGeom prst="ellips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rgbClr val="FF0000"/>
                </a:buClr>
                <a:buFont typeface="Wingdings" pitchFamily="2" charset="2"/>
                <a:buChar char="§"/>
              </a:pPr>
              <a:endParaRPr lang="en-US">
                <a:latin typeface="Arial" charset="0"/>
                <a:cs typeface="Arial" charset="0"/>
              </a:endParaRPr>
            </a:p>
          </p:txBody>
        </p:sp>
        <p:cxnSp>
          <p:nvCxnSpPr>
            <p:cNvPr id="43" name="Gerade Verbindung 18459">
              <a:extLst>
                <a:ext uri="{FF2B5EF4-FFF2-40B4-BE49-F238E27FC236}">
                  <a16:creationId xmlns:a16="http://schemas.microsoft.com/office/drawing/2014/main" id="{9A8ACA0E-3BEB-4DF6-ACA9-0A157D868854}"/>
                </a:ext>
              </a:extLst>
            </p:cNvPr>
            <p:cNvCxnSpPr>
              <a:cxnSpLocks/>
              <a:endCxn id="46" idx="2"/>
            </p:cNvCxnSpPr>
            <p:nvPr/>
          </p:nvCxnSpPr>
          <p:spPr bwMode="auto">
            <a:xfrm flipH="1" flipV="1">
              <a:off x="2203672" y="2154655"/>
              <a:ext cx="1253908" cy="1020413"/>
            </a:xfrm>
            <a:prstGeom prst="line">
              <a:avLst/>
            </a:prstGeom>
            <a:noFill/>
            <a:ln w="19050" cap="flat" cmpd="sng" algn="ctr">
              <a:solidFill>
                <a:srgbClr val="DF0029"/>
              </a:solidFill>
              <a:prstDash val="sys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ADC51841-65DF-4947-BF1D-4B887647BC65}"/>
                </a:ext>
              </a:extLst>
            </p:cNvPr>
            <p:cNvSpPr txBox="1"/>
            <p:nvPr/>
          </p:nvSpPr>
          <p:spPr>
            <a:xfrm>
              <a:off x="734113" y="1415991"/>
              <a:ext cx="2939117" cy="738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dirty="0"/>
                <a:t>RP </a:t>
              </a:r>
              <a:r>
                <a:rPr lang="de-CH" sz="1400" dirty="0" err="1"/>
                <a:t>Category</a:t>
              </a:r>
              <a:r>
                <a:rPr lang="de-CH" sz="1400" dirty="0"/>
                <a:t> </a:t>
              </a:r>
              <a:r>
                <a:rPr lang="de-CH" sz="1400" dirty="0" err="1"/>
                <a:t>Calculator</a:t>
              </a:r>
              <a:br>
                <a:rPr lang="de-CH" sz="1400" dirty="0"/>
              </a:br>
              <a:r>
                <a:rPr lang="de-CH" sz="1400" dirty="0" err="1"/>
                <a:t>or</a:t>
              </a:r>
              <a:r>
                <a:rPr lang="de-CH" sz="1400" dirty="0"/>
                <a:t> </a:t>
              </a:r>
              <a:br>
                <a:rPr lang="de-CH" sz="1400" dirty="0"/>
              </a:br>
              <a:r>
                <a:rPr lang="de-CH" sz="1400" dirty="0" err="1"/>
                <a:t>Cabling</a:t>
              </a:r>
              <a:r>
                <a:rPr lang="de-CH" sz="1400" dirty="0"/>
                <a:t> </a:t>
              </a:r>
              <a:r>
                <a:rPr lang="de-CH" sz="1400" dirty="0" err="1"/>
                <a:t>Specification</a:t>
              </a:r>
              <a:endParaRPr lang="de-CH" sz="1400" dirty="0"/>
            </a:p>
          </p:txBody>
        </p:sp>
      </p:grpSp>
      <p:pic>
        <p:nvPicPr>
          <p:cNvPr id="47" name="Grafik 46">
            <a:extLst>
              <a:ext uri="{FF2B5EF4-FFF2-40B4-BE49-F238E27FC236}">
                <a16:creationId xmlns:a16="http://schemas.microsoft.com/office/drawing/2014/main" id="{66B0DFBB-F5D3-4BCF-828D-2DD59ABD54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212" y="397424"/>
            <a:ext cx="2232000" cy="1602462"/>
          </a:xfrm>
          <a:prstGeom prst="rect">
            <a:avLst/>
          </a:prstGeom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76EB0F0-0C15-488A-8CD2-EC6CA34D8868}"/>
              </a:ext>
            </a:extLst>
          </p:cNvPr>
          <p:cNvGrpSpPr/>
          <p:nvPr/>
        </p:nvGrpSpPr>
        <p:grpSpPr>
          <a:xfrm>
            <a:off x="3673230" y="1404575"/>
            <a:ext cx="3918195" cy="1796847"/>
            <a:chOff x="3673230" y="1404575"/>
            <a:chExt cx="3918195" cy="1796847"/>
          </a:xfrm>
        </p:grpSpPr>
        <p:cxnSp>
          <p:nvCxnSpPr>
            <p:cNvPr id="23" name="Gerade Verbindung 138">
              <a:extLst>
                <a:ext uri="{FF2B5EF4-FFF2-40B4-BE49-F238E27FC236}">
                  <a16:creationId xmlns:a16="http://schemas.microsoft.com/office/drawing/2014/main" id="{B5C739F1-0A82-4DEE-BD08-6D300CC450BF}"/>
                </a:ext>
              </a:extLst>
            </p:cNvPr>
            <p:cNvCxnSpPr/>
            <p:nvPr/>
          </p:nvCxnSpPr>
          <p:spPr bwMode="auto">
            <a:xfrm>
              <a:off x="6204012" y="1834150"/>
              <a:ext cx="1387413" cy="1340916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36">
              <a:extLst>
                <a:ext uri="{FF2B5EF4-FFF2-40B4-BE49-F238E27FC236}">
                  <a16:creationId xmlns:a16="http://schemas.microsoft.com/office/drawing/2014/main" id="{8B51D211-1463-445B-9E5E-B4ED077E26A5}"/>
                </a:ext>
              </a:extLst>
            </p:cNvPr>
            <p:cNvCxnSpPr>
              <a:stCxn id="18" idx="7"/>
            </p:cNvCxnSpPr>
            <p:nvPr/>
          </p:nvCxnSpPr>
          <p:spPr bwMode="auto">
            <a:xfrm flipV="1">
              <a:off x="3673230" y="1744362"/>
              <a:ext cx="1470905" cy="1457060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CBECC2E-3DE3-4870-B8E3-9D3922D3A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56548" y="1404575"/>
              <a:ext cx="1035050" cy="647700"/>
            </a:xfrm>
            <a:prstGeom prst="rect">
              <a:avLst/>
            </a:prstGeom>
          </p:spPr>
        </p:pic>
      </p:grpSp>
      <p:cxnSp>
        <p:nvCxnSpPr>
          <p:cNvPr id="42" name="Gerade Verbindung 18448">
            <a:extLst>
              <a:ext uri="{FF2B5EF4-FFF2-40B4-BE49-F238E27FC236}">
                <a16:creationId xmlns:a16="http://schemas.microsoft.com/office/drawing/2014/main" id="{37675356-258C-47E0-877C-1CC1E9FE86DD}"/>
              </a:ext>
            </a:extLst>
          </p:cNvPr>
          <p:cNvCxnSpPr>
            <a:endCxn id="15" idx="0"/>
          </p:cNvCxnSpPr>
          <p:nvPr/>
        </p:nvCxnSpPr>
        <p:spPr bwMode="auto">
          <a:xfrm>
            <a:off x="3709174" y="3576160"/>
            <a:ext cx="1024031" cy="1818230"/>
          </a:xfrm>
          <a:prstGeom prst="line">
            <a:avLst/>
          </a:prstGeom>
          <a:noFill/>
          <a:ln w="12700" cap="flat" cmpd="sng" algn="ctr">
            <a:solidFill>
              <a:srgbClr val="DF0029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D6B9680-695A-4148-BCB0-7C25DC4EDD5C}"/>
              </a:ext>
            </a:extLst>
          </p:cNvPr>
          <p:cNvGrpSpPr/>
          <p:nvPr/>
        </p:nvGrpSpPr>
        <p:grpSpPr>
          <a:xfrm>
            <a:off x="3501686" y="3358479"/>
            <a:ext cx="7986526" cy="2864521"/>
            <a:chOff x="3501686" y="3358479"/>
            <a:chExt cx="7986526" cy="2864521"/>
          </a:xfrm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232FDC2C-117A-4319-A9BE-7F4190BFF9C2}"/>
                </a:ext>
              </a:extLst>
            </p:cNvPr>
            <p:cNvGrpSpPr/>
            <p:nvPr/>
          </p:nvGrpSpPr>
          <p:grpSpPr>
            <a:xfrm>
              <a:off x="3501686" y="3358479"/>
              <a:ext cx="7986526" cy="2683611"/>
              <a:chOff x="3501686" y="3358479"/>
              <a:chExt cx="7986526" cy="2683611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F384780D-41E7-4605-8E75-658F441ADF3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54835"/>
              <a:stretch/>
            </p:blipFill>
            <p:spPr bwMode="auto">
              <a:xfrm>
                <a:off x="5610207" y="4773835"/>
                <a:ext cx="5878005" cy="1224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8" name="Gerade Verbindung 18448">
                <a:extLst>
                  <a:ext uri="{FF2B5EF4-FFF2-40B4-BE49-F238E27FC236}">
                    <a16:creationId xmlns:a16="http://schemas.microsoft.com/office/drawing/2014/main" id="{11ACE530-F4CD-4F62-AE0C-1A8EFC7F118E}"/>
                  </a:ext>
                </a:extLst>
              </p:cNvPr>
              <p:cNvCxnSpPr/>
              <p:nvPr/>
            </p:nvCxnSpPr>
            <p:spPr bwMode="auto">
              <a:xfrm flipV="1">
                <a:off x="8190350" y="4057349"/>
                <a:ext cx="90050" cy="1162291"/>
              </a:xfrm>
              <a:prstGeom prst="lin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F85EC314-0FB4-4754-A2A0-E81F4EA5EC85}"/>
                  </a:ext>
                </a:extLst>
              </p:cNvPr>
              <p:cNvGrpSpPr/>
              <p:nvPr/>
            </p:nvGrpSpPr>
            <p:grpSpPr>
              <a:xfrm>
                <a:off x="3517684" y="3358479"/>
                <a:ext cx="1187641" cy="895961"/>
                <a:chOff x="3265613" y="3413306"/>
                <a:chExt cx="1187641" cy="895961"/>
              </a:xfrm>
            </p:grpSpPr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5E87A6A5-F8CA-4364-BB20-E034A457970C}"/>
                    </a:ext>
                  </a:extLst>
                </p:cNvPr>
                <p:cNvSpPr/>
                <p:nvPr/>
              </p:nvSpPr>
              <p:spPr bwMode="auto">
                <a:xfrm>
                  <a:off x="3265613" y="3413306"/>
                  <a:ext cx="216000" cy="2520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F002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eaLnBrk="0" fontAlgn="base" hangingPunct="0">
                    <a:spcBef>
                      <a:spcPts val="300"/>
                    </a:spcBef>
                    <a:spcAft>
                      <a:spcPts val="300"/>
                    </a:spcAft>
                    <a:buClr>
                      <a:srgbClr val="FF0000"/>
                    </a:buClr>
                    <a:buFont typeface="Wingdings" pitchFamily="2" charset="2"/>
                    <a:buChar char="§"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41" name="Gerade Verbindung 18448">
                  <a:extLst>
                    <a:ext uri="{FF2B5EF4-FFF2-40B4-BE49-F238E27FC236}">
                      <a16:creationId xmlns:a16="http://schemas.microsoft.com/office/drawing/2014/main" id="{CD5E4686-8F60-4FBF-80D7-1D4BAA9095C8}"/>
                    </a:ext>
                  </a:extLst>
                </p:cNvPr>
                <p:cNvCxnSpPr>
                  <a:endCxn id="12" idx="0"/>
                </p:cNvCxnSpPr>
                <p:nvPr/>
              </p:nvCxnSpPr>
              <p:spPr bwMode="auto">
                <a:xfrm>
                  <a:off x="3481613" y="3560611"/>
                  <a:ext cx="971641" cy="74865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DF0029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795AB529-9413-4F16-A65F-17632EA07F7F}"/>
                  </a:ext>
                </a:extLst>
              </p:cNvPr>
              <p:cNvSpPr/>
              <p:nvPr/>
            </p:nvSpPr>
            <p:spPr bwMode="auto">
              <a:xfrm>
                <a:off x="3501686" y="3633691"/>
                <a:ext cx="216000" cy="2520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ts val="300"/>
                  </a:spcBef>
                  <a:spcAft>
                    <a:spcPts val="300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31AC0F3D-3A70-499E-A031-E180CF877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8925" y="4254440"/>
                <a:ext cx="812800" cy="965200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2663F7AD-F7E1-4B8C-B08E-E3AEEC914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14105" y="5394390"/>
                <a:ext cx="838200" cy="647700"/>
              </a:xfrm>
              <a:prstGeom prst="rect">
                <a:avLst/>
              </a:prstGeom>
            </p:spPr>
          </p:pic>
          <p:cxnSp>
            <p:nvCxnSpPr>
              <p:cNvPr id="44" name="Gerade Verbindung 18448">
                <a:extLst>
                  <a:ext uri="{FF2B5EF4-FFF2-40B4-BE49-F238E27FC236}">
                    <a16:creationId xmlns:a16="http://schemas.microsoft.com/office/drawing/2014/main" id="{EF78174C-ED0D-45AA-89CB-234D2E71A407}"/>
                  </a:ext>
                </a:extLst>
              </p:cNvPr>
              <p:cNvCxnSpPr/>
              <p:nvPr/>
            </p:nvCxnSpPr>
            <p:spPr bwMode="auto">
              <a:xfrm>
                <a:off x="5111725" y="4502275"/>
                <a:ext cx="2781982" cy="600797"/>
              </a:xfrm>
              <a:prstGeom prst="lin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18448">
                <a:extLst>
                  <a:ext uri="{FF2B5EF4-FFF2-40B4-BE49-F238E27FC236}">
                    <a16:creationId xmlns:a16="http://schemas.microsoft.com/office/drawing/2014/main" id="{AF9A8946-80EA-4FB3-8A3B-9A7DB6CAD018}"/>
                  </a:ext>
                </a:extLst>
              </p:cNvPr>
              <p:cNvCxnSpPr/>
              <p:nvPr/>
            </p:nvCxnSpPr>
            <p:spPr bwMode="auto">
              <a:xfrm flipV="1">
                <a:off x="5150677" y="5345526"/>
                <a:ext cx="1203153" cy="278154"/>
              </a:xfrm>
              <a:prstGeom prst="line">
                <a:avLst/>
              </a:prstGeom>
              <a:noFill/>
              <a:ln w="12700" cap="flat" cmpd="sng" algn="ctr">
                <a:solidFill>
                  <a:srgbClr val="DF002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94F48EB6-1411-42C4-88E9-96FE60250D48}"/>
                </a:ext>
              </a:extLst>
            </p:cNvPr>
            <p:cNvSpPr/>
            <p:nvPr/>
          </p:nvSpPr>
          <p:spPr>
            <a:xfrm>
              <a:off x="3708400" y="3801533"/>
              <a:ext cx="4699000" cy="2421467"/>
            </a:xfrm>
            <a:custGeom>
              <a:avLst/>
              <a:gdLst>
                <a:gd name="connsiteX0" fmla="*/ 0 w 4699000"/>
                <a:gd name="connsiteY0" fmla="*/ 0 h 2421467"/>
                <a:gd name="connsiteX1" fmla="*/ 135467 w 4699000"/>
                <a:gd name="connsiteY1" fmla="*/ 169334 h 2421467"/>
                <a:gd name="connsiteX2" fmla="*/ 558800 w 4699000"/>
                <a:gd name="connsiteY2" fmla="*/ 2421467 h 2421467"/>
                <a:gd name="connsiteX3" fmla="*/ 4123267 w 4699000"/>
                <a:gd name="connsiteY3" fmla="*/ 2413000 h 2421467"/>
                <a:gd name="connsiteX4" fmla="*/ 4699000 w 4699000"/>
                <a:gd name="connsiteY4" fmla="*/ 1566334 h 242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000" h="2421467">
                  <a:moveTo>
                    <a:pt x="0" y="0"/>
                  </a:moveTo>
                  <a:lnTo>
                    <a:pt x="135467" y="169334"/>
                  </a:lnTo>
                  <a:lnTo>
                    <a:pt x="558800" y="2421467"/>
                  </a:lnTo>
                  <a:lnTo>
                    <a:pt x="4123267" y="2413000"/>
                  </a:lnTo>
                  <a:lnTo>
                    <a:pt x="4699000" y="1566334"/>
                  </a:lnTo>
                </a:path>
              </a:pathLst>
            </a:cu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3DE66506-3778-4B5F-89C6-158B22EB2EF6}"/>
              </a:ext>
            </a:extLst>
          </p:cNvPr>
          <p:cNvGrpSpPr/>
          <p:nvPr/>
        </p:nvGrpSpPr>
        <p:grpSpPr>
          <a:xfrm>
            <a:off x="5185123" y="2166453"/>
            <a:ext cx="977900" cy="1288306"/>
            <a:chOff x="5185123" y="2166453"/>
            <a:chExt cx="977900" cy="1288306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8838B0E-FE76-46E3-BF06-8A0F1ED30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85123" y="2166453"/>
              <a:ext cx="977900" cy="488950"/>
            </a:xfrm>
            <a:prstGeom prst="rect">
              <a:avLst/>
            </a:prstGeom>
          </p:spPr>
        </p:pic>
        <p:cxnSp>
          <p:nvCxnSpPr>
            <p:cNvPr id="51" name="Gerade Verbindung 138">
              <a:extLst>
                <a:ext uri="{FF2B5EF4-FFF2-40B4-BE49-F238E27FC236}">
                  <a16:creationId xmlns:a16="http://schemas.microsoft.com/office/drawing/2014/main" id="{913AF158-2BD8-4A0A-8FB9-573D0CD216A3}"/>
                </a:ext>
              </a:extLst>
            </p:cNvPr>
            <p:cNvCxnSpPr>
              <a:endCxn id="49" idx="2"/>
            </p:cNvCxnSpPr>
            <p:nvPr/>
          </p:nvCxnSpPr>
          <p:spPr bwMode="auto">
            <a:xfrm flipV="1">
              <a:off x="5415990" y="2655403"/>
              <a:ext cx="258083" cy="799356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A0BEF383-B983-44C0-8B9F-1CD2545D886C}"/>
              </a:ext>
            </a:extLst>
          </p:cNvPr>
          <p:cNvGrpSpPr/>
          <p:nvPr/>
        </p:nvGrpSpPr>
        <p:grpSpPr>
          <a:xfrm>
            <a:off x="5456978" y="1494783"/>
            <a:ext cx="2595763" cy="2408172"/>
            <a:chOff x="5456978" y="1494783"/>
            <a:chExt cx="2595763" cy="2408172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608026E-8C26-499D-88F3-4D5E747A0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39941" y="1494783"/>
              <a:ext cx="812800" cy="488950"/>
            </a:xfrm>
            <a:prstGeom prst="rect">
              <a:avLst/>
            </a:prstGeom>
          </p:spPr>
        </p:pic>
        <p:cxnSp>
          <p:nvCxnSpPr>
            <p:cNvPr id="54" name="Gerade Verbindung 138">
              <a:extLst>
                <a:ext uri="{FF2B5EF4-FFF2-40B4-BE49-F238E27FC236}">
                  <a16:creationId xmlns:a16="http://schemas.microsoft.com/office/drawing/2014/main" id="{4CC1CB10-D198-4AF5-A1E8-BA18D170FC49}"/>
                </a:ext>
              </a:extLst>
            </p:cNvPr>
            <p:cNvCxnSpPr>
              <a:endCxn id="50" idx="1"/>
            </p:cNvCxnSpPr>
            <p:nvPr/>
          </p:nvCxnSpPr>
          <p:spPr bwMode="auto">
            <a:xfrm flipV="1">
              <a:off x="5456978" y="1739258"/>
              <a:ext cx="1782963" cy="2163697"/>
            </a:xfrm>
            <a:prstGeom prst="line">
              <a:avLst/>
            </a:prstGeom>
            <a:noFill/>
            <a:ln w="12700" cap="flat" cmpd="sng" algn="ctr">
              <a:solidFill>
                <a:srgbClr val="DF002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08CC5517-F196-4B9E-8CA7-CB3CFFB5F2C4}"/>
              </a:ext>
            </a:extLst>
          </p:cNvPr>
          <p:cNvSpPr txBox="1"/>
          <p:nvPr/>
        </p:nvSpPr>
        <p:spPr>
          <a:xfrm>
            <a:off x="7157392" y="2014843"/>
            <a:ext cx="4244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standards do not recognize the better thermal properties of shielded cabling. This button controls whether the calculator follows reality or standards</a:t>
            </a:r>
          </a:p>
        </p:txBody>
      </p:sp>
      <p:sp>
        <p:nvSpPr>
          <p:cNvPr id="62" name="Fußzeilenplatzhalter 4">
            <a:extLst>
              <a:ext uri="{FF2B5EF4-FFF2-40B4-BE49-F238E27FC236}">
                <a16:creationId xmlns:a16="http://schemas.microsoft.com/office/drawing/2014/main" id="{2C41FDE0-AA37-4BD8-A2F3-E2990FC35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695" y="6356351"/>
            <a:ext cx="4114800" cy="2772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defRPr lang="de-CH"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1000" dirty="0"/>
              <a:t>PoE Calculator Instructions V3</a:t>
            </a:r>
            <a:endParaRPr lang="de-CH" sz="10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2B7954F-8892-4C3E-9BEC-A91508E5563B}"/>
              </a:ext>
            </a:extLst>
          </p:cNvPr>
          <p:cNvSpPr txBox="1"/>
          <p:nvPr/>
        </p:nvSpPr>
        <p:spPr>
          <a:xfrm>
            <a:off x="4680267" y="2292834"/>
            <a:ext cx="90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STP:</a:t>
            </a:r>
          </a:p>
          <a:p>
            <a:r>
              <a:rPr lang="en-US" sz="1000" i="1" dirty="0"/>
              <a:t>UTP:</a:t>
            </a:r>
          </a:p>
        </p:txBody>
      </p:sp>
    </p:spTree>
    <p:extLst>
      <p:ext uri="{BB962C8B-B14F-4D97-AF65-F5344CB8AC3E}">
        <p14:creationId xmlns:p14="http://schemas.microsoft.com/office/powerpoint/2010/main" val="17071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8" grpId="0"/>
    </p:bldLst>
  </p:timing>
</p:sld>
</file>

<file path=ppt/theme/theme1.xml><?xml version="1.0" encoding="utf-8"?>
<a:theme xmlns:a="http://schemas.openxmlformats.org/drawingml/2006/main" name="ThemeRDM">
  <a:themeElements>
    <a:clrScheme name="RDM Colorscheme 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1921"/>
      </a:accent1>
      <a:accent2>
        <a:srgbClr val="D1D81C"/>
      </a:accent2>
      <a:accent3>
        <a:srgbClr val="D9771C"/>
      </a:accent3>
      <a:accent4>
        <a:srgbClr val="B31766"/>
      </a:accent4>
      <a:accent5>
        <a:srgbClr val="79348C"/>
      </a:accent5>
      <a:accent6>
        <a:srgbClr val="213D93"/>
      </a:accent6>
      <a:hlink>
        <a:srgbClr val="5D72B3"/>
      </a:hlink>
      <a:folHlink>
        <a:srgbClr val="AC5B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RDM" id="{E8F43E60-3F51-45E8-8462-B933A476D866}" vid="{DD4126F5-9DF4-4FC9-BBF7-537AA28763E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da0c6-8dcf-4dab-85d7-4fe0d46cbf2f" xsi:nil="true"/>
    <o3c59185879f4cc6b7822c222937634c xmlns="604da0c6-8dcf-4dab-85d7-4fe0d46cbf2f">
      <Terms xmlns="http://schemas.microsoft.com/office/infopath/2007/PartnerControls"/>
    </o3c59185879f4cc6b7822c222937634c>
    <TaxKeywordTaxHTField xmlns="604da0c6-8dcf-4dab-85d7-4fe0d46cbf2f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D3F587C712E47ABB220F36F0D8EE9" ma:contentTypeVersion="7" ma:contentTypeDescription="Create a new document." ma:contentTypeScope="" ma:versionID="3ad0a7011b493724258f0d4409659186">
  <xsd:schema xmlns:xsd="http://www.w3.org/2001/XMLSchema" xmlns:xs="http://www.w3.org/2001/XMLSchema" xmlns:p="http://schemas.microsoft.com/office/2006/metadata/properties" xmlns:ns2="604da0c6-8dcf-4dab-85d7-4fe0d46cbf2f" xmlns:ns4="b8eabbd9-082b-49f0-aae5-c4896a6e482a" targetNamespace="http://schemas.microsoft.com/office/2006/metadata/properties" ma:root="true" ma:fieldsID="fff9a38d22fac5fbfebfe8fdbf71583f" ns2:_="" ns4:_="">
    <xsd:import namespace="604da0c6-8dcf-4dab-85d7-4fe0d46cbf2f"/>
    <xsd:import namespace="b8eabbd9-082b-49f0-aae5-c4896a6e482a"/>
    <xsd:element name="properties">
      <xsd:complexType>
        <xsd:sequence>
          <xsd:element name="documentManagement">
            <xsd:complexType>
              <xsd:all>
                <xsd:element ref="ns2:o3c59185879f4cc6b7822c222937634c" minOccurs="0"/>
                <xsd:element ref="ns2:TaxCatchAll" minOccurs="0"/>
                <xsd:element ref="ns2:TaxKeywordTaxHTFiel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da0c6-8dcf-4dab-85d7-4fe0d46cbf2f" elementFormDefault="qualified">
    <xsd:import namespace="http://schemas.microsoft.com/office/2006/documentManagement/types"/>
    <xsd:import namespace="http://schemas.microsoft.com/office/infopath/2007/PartnerControls"/>
    <xsd:element name="o3c59185879f4cc6b7822c222937634c" ma:index="9" nillable="true" ma:taxonomy="true" ma:internalName="o3c59185879f4cc6b7822c222937634c" ma:taxonomyFieldName="MCKnowledgeTag" ma:displayName="Managed Tag" ma:default="" ma:fieldId="{83c59185-879f-4cc6-b782-2c222937634c}" ma:sspId="8d6dd985-ab24-401f-8930-62bbad31446f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a61821-6673-4cea-8b3f-3f2b4e7c5d7b}" ma:internalName="TaxCatchAll" ma:showField="CatchAllData" ma:web="604da0c6-8dcf-4dab-85d7-4fe0d46cb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Free Tag" ma:fieldId="{23f27201-bee3-471e-b2e7-b64fd8b7ca38}" ma:taxonomyMulti="true" ma:sspId="8d6dd985-ab24-401f-8930-62bbad31446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abbd9-082b-49f0-aae5-c4896a6e4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8D08E4-FBC7-4D69-AC66-DD482E2395DE}">
  <ds:schemaRefs>
    <ds:schemaRef ds:uri="b8eabbd9-082b-49f0-aae5-c4896a6e482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04da0c6-8dcf-4dab-85d7-4fe0d46cbf2f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4EA49C-4D8C-4542-A691-25387E0039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4da0c6-8dcf-4dab-85d7-4fe0d46cbf2f"/>
    <ds:schemaRef ds:uri="b8eabbd9-082b-49f0-aae5-c4896a6e48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61E711-8918-4806-841A-80B24E0110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ThemeRDM</Template>
  <TotalTime>0</TotalTime>
  <Words>1881</Words>
  <Application>Microsoft Office PowerPoint</Application>
  <PresentationFormat>Widescreen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ThemeRDM</vt:lpstr>
      <vt:lpstr>PowerPoint Presentation</vt:lpstr>
      <vt:lpstr>Overview PoE requirements</vt:lpstr>
      <vt:lpstr>Introducing: Remote Power Category (RP1 – 3)</vt:lpstr>
      <vt:lpstr>Temperature Calculation in Cable Bundles</vt:lpstr>
      <vt:lpstr>PoE Basics</vt:lpstr>
      <vt:lpstr>R&amp;M PoE Calcualtor V3 3 page Excel Spreadsheet (Download here) </vt:lpstr>
      <vt:lpstr>RP Category Calculator</vt:lpstr>
      <vt:lpstr>Link Length Calculator</vt:lpstr>
      <vt:lpstr>Application setup</vt:lpstr>
      <vt:lpstr>Cabling Setup Information</vt:lpstr>
      <vt:lpstr>Segment definition                                            (1) Cable selection</vt:lpstr>
      <vt:lpstr>Segment definition                                            (2) Cable pathway description</vt:lpstr>
      <vt:lpstr>Result Section with Segment length planning</vt:lpstr>
      <vt:lpstr>Optimizing</vt:lpstr>
      <vt:lpstr>Planning Documentation &amp; Printout</vt:lpstr>
      <vt:lpstr>Thank you !</vt:lpstr>
    </vt:vector>
  </TitlesOfParts>
  <Company>Reichle &amp; De-Massari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R&amp;M Presentation Template for Employees A Collection of Design Templates</dc:title>
  <dc:creator>Gerber Matthias</dc:creator>
  <cp:lastModifiedBy>Junkermann Thomas</cp:lastModifiedBy>
  <cp:revision>205</cp:revision>
  <cp:lastPrinted>2017-03-15T10:21:35Z</cp:lastPrinted>
  <dcterms:created xsi:type="dcterms:W3CDTF">2017-02-16T17:16:14Z</dcterms:created>
  <dcterms:modified xsi:type="dcterms:W3CDTF">2022-04-08T08:44:23Z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0x0101001CED3F587C712E47ABB220F36F0D8EE9</vt:lpwstr>
  </property>
  <property fmtid="{D5CDD505-2E9C-101B-9397-08002B2CF9AE}" pid="3" name="TaxKeyword">
    <vt:lpwstr/>
  </property>
  <property fmtid="{D5CDD505-2E9C-101B-9397-08002B2CF9AE}" pid="4" name="MCKnowledgeTag">
    <vt:lpwstr/>
  </property>
</Properties>
</file>